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141"/>
  </p:notesMasterIdLst>
  <p:handoutMasterIdLst>
    <p:handoutMasterId r:id="rId142"/>
  </p:handoutMasterIdLst>
  <p:sldIdLst>
    <p:sldId id="256" r:id="rId5"/>
    <p:sldId id="464" r:id="rId6"/>
    <p:sldId id="465" r:id="rId7"/>
    <p:sldId id="467" r:id="rId8"/>
    <p:sldId id="672" r:id="rId9"/>
    <p:sldId id="661" r:id="rId10"/>
    <p:sldId id="673" r:id="rId11"/>
    <p:sldId id="674" r:id="rId12"/>
    <p:sldId id="675" r:id="rId13"/>
    <p:sldId id="676" r:id="rId14"/>
    <p:sldId id="677" r:id="rId15"/>
    <p:sldId id="678" r:id="rId16"/>
    <p:sldId id="680" r:id="rId17"/>
    <p:sldId id="679" r:id="rId18"/>
    <p:sldId id="681" r:id="rId19"/>
    <p:sldId id="682" r:id="rId20"/>
    <p:sldId id="683" r:id="rId21"/>
    <p:sldId id="684" r:id="rId22"/>
    <p:sldId id="685" r:id="rId23"/>
    <p:sldId id="686" r:id="rId24"/>
    <p:sldId id="687" r:id="rId25"/>
    <p:sldId id="688" r:id="rId26"/>
    <p:sldId id="689" r:id="rId27"/>
    <p:sldId id="690" r:id="rId28"/>
    <p:sldId id="691" r:id="rId29"/>
    <p:sldId id="692" r:id="rId30"/>
    <p:sldId id="693" r:id="rId31"/>
    <p:sldId id="694" r:id="rId32"/>
    <p:sldId id="695" r:id="rId33"/>
    <p:sldId id="696" r:id="rId34"/>
    <p:sldId id="697" r:id="rId35"/>
    <p:sldId id="698" r:id="rId36"/>
    <p:sldId id="699" r:id="rId37"/>
    <p:sldId id="700" r:id="rId38"/>
    <p:sldId id="701" r:id="rId39"/>
    <p:sldId id="702" r:id="rId40"/>
    <p:sldId id="703" r:id="rId41"/>
    <p:sldId id="704" r:id="rId42"/>
    <p:sldId id="706" r:id="rId43"/>
    <p:sldId id="705" r:id="rId44"/>
    <p:sldId id="707" r:id="rId45"/>
    <p:sldId id="708" r:id="rId46"/>
    <p:sldId id="709" r:id="rId47"/>
    <p:sldId id="710" r:id="rId48"/>
    <p:sldId id="711" r:id="rId49"/>
    <p:sldId id="712" r:id="rId50"/>
    <p:sldId id="713" r:id="rId51"/>
    <p:sldId id="714" r:id="rId52"/>
    <p:sldId id="715" r:id="rId53"/>
    <p:sldId id="716" r:id="rId54"/>
    <p:sldId id="717" r:id="rId55"/>
    <p:sldId id="718" r:id="rId56"/>
    <p:sldId id="720" r:id="rId57"/>
    <p:sldId id="721" r:id="rId58"/>
    <p:sldId id="719" r:id="rId59"/>
    <p:sldId id="722" r:id="rId60"/>
    <p:sldId id="723" r:id="rId61"/>
    <p:sldId id="724" r:id="rId62"/>
    <p:sldId id="725" r:id="rId63"/>
    <p:sldId id="726" r:id="rId64"/>
    <p:sldId id="727" r:id="rId65"/>
    <p:sldId id="728" r:id="rId66"/>
    <p:sldId id="729" r:id="rId67"/>
    <p:sldId id="730" r:id="rId68"/>
    <p:sldId id="731" r:id="rId69"/>
    <p:sldId id="732" r:id="rId70"/>
    <p:sldId id="733" r:id="rId71"/>
    <p:sldId id="734" r:id="rId72"/>
    <p:sldId id="735" r:id="rId73"/>
    <p:sldId id="736" r:id="rId74"/>
    <p:sldId id="737" r:id="rId75"/>
    <p:sldId id="738" r:id="rId76"/>
    <p:sldId id="739" r:id="rId77"/>
    <p:sldId id="740" r:id="rId78"/>
    <p:sldId id="741" r:id="rId79"/>
    <p:sldId id="742" r:id="rId80"/>
    <p:sldId id="743" r:id="rId81"/>
    <p:sldId id="744" r:id="rId82"/>
    <p:sldId id="745" r:id="rId83"/>
    <p:sldId id="746" r:id="rId84"/>
    <p:sldId id="747" r:id="rId85"/>
    <p:sldId id="748" r:id="rId86"/>
    <p:sldId id="749" r:id="rId87"/>
    <p:sldId id="750" r:id="rId88"/>
    <p:sldId id="752" r:id="rId89"/>
    <p:sldId id="751" r:id="rId90"/>
    <p:sldId id="753" r:id="rId91"/>
    <p:sldId id="754" r:id="rId92"/>
    <p:sldId id="755" r:id="rId93"/>
    <p:sldId id="756" r:id="rId94"/>
    <p:sldId id="757" r:id="rId95"/>
    <p:sldId id="758" r:id="rId96"/>
    <p:sldId id="759" r:id="rId97"/>
    <p:sldId id="760" r:id="rId98"/>
    <p:sldId id="761" r:id="rId99"/>
    <p:sldId id="762" r:id="rId100"/>
    <p:sldId id="763" r:id="rId101"/>
    <p:sldId id="764" r:id="rId102"/>
    <p:sldId id="765" r:id="rId103"/>
    <p:sldId id="766" r:id="rId104"/>
    <p:sldId id="767" r:id="rId105"/>
    <p:sldId id="768" r:id="rId106"/>
    <p:sldId id="769" r:id="rId107"/>
    <p:sldId id="770" r:id="rId108"/>
    <p:sldId id="771" r:id="rId109"/>
    <p:sldId id="772" r:id="rId110"/>
    <p:sldId id="773" r:id="rId111"/>
    <p:sldId id="774" r:id="rId112"/>
    <p:sldId id="775" r:id="rId113"/>
    <p:sldId id="776" r:id="rId114"/>
    <p:sldId id="778" r:id="rId115"/>
    <p:sldId id="777" r:id="rId116"/>
    <p:sldId id="779" r:id="rId117"/>
    <p:sldId id="780" r:id="rId118"/>
    <p:sldId id="781" r:id="rId119"/>
    <p:sldId id="782" r:id="rId120"/>
    <p:sldId id="783" r:id="rId121"/>
    <p:sldId id="784" r:id="rId122"/>
    <p:sldId id="785" r:id="rId123"/>
    <p:sldId id="786" r:id="rId124"/>
    <p:sldId id="787" r:id="rId125"/>
    <p:sldId id="788" r:id="rId126"/>
    <p:sldId id="789" r:id="rId127"/>
    <p:sldId id="790" r:id="rId128"/>
    <p:sldId id="791" r:id="rId129"/>
    <p:sldId id="792" r:id="rId130"/>
    <p:sldId id="793" r:id="rId131"/>
    <p:sldId id="794" r:id="rId132"/>
    <p:sldId id="795" r:id="rId133"/>
    <p:sldId id="796" r:id="rId134"/>
    <p:sldId id="797" r:id="rId135"/>
    <p:sldId id="798" r:id="rId136"/>
    <p:sldId id="800" r:id="rId137"/>
    <p:sldId id="799" r:id="rId138"/>
    <p:sldId id="801" r:id="rId139"/>
    <p:sldId id="802" r:id="rId140"/>
  </p:sldIdLst>
  <p:sldSz cx="9144000" cy="6858000" type="screen4x3"/>
  <p:notesSz cx="9928225" cy="6797675"/>
  <p:custDataLst>
    <p:tags r:id="rId1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0E0"/>
    <a:srgbClr val="FFA7A7"/>
    <a:srgbClr val="007A37"/>
    <a:srgbClr val="E2E5E9"/>
    <a:srgbClr val="EAE8E9"/>
    <a:srgbClr val="B9CDE5"/>
    <a:srgbClr val="E7E8EC"/>
    <a:srgbClr val="E9EBEE"/>
    <a:srgbClr val="DFF9E8"/>
    <a:srgbClr val="E2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5" autoAdjust="0"/>
    <p:restoredTop sz="95141" autoAdjust="0"/>
  </p:normalViewPr>
  <p:slideViewPr>
    <p:cSldViewPr>
      <p:cViewPr varScale="1">
        <p:scale>
          <a:sx n="82" d="100"/>
          <a:sy n="82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notesMaster" Target="notesMasters/notesMaster1.xml"/><Relationship Id="rId14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tags" Target="tags/tag1.xml"/><Relationship Id="rId14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25/06/2018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6/25/2018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63518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33995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86277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92631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15474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86225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56606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03128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3527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78226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76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67624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46289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35092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04205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37788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39375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90501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13051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71963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80592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524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43386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04370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8140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91481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68638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82567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25848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96919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34423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7032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768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03792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67317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97624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75615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12556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62795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38656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02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00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46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084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421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081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89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080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841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053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650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012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212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429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143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998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686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6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831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192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11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939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375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30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6443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2358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8420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955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58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35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2150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6407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8518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1040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1714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538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3166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2767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1074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2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7149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8964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7949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977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8428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7491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0565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9295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1278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673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308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0483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4756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2111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622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4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0397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2971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9854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851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2105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03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6030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51700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6028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33585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4454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1073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0362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45177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09844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7200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496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8869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25771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22966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67748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9286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6999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4037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54218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93776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70199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23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84914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08834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67871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7235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91525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8344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19272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56483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74817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62004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2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slide" Target="../slides/slide6.xml"/><Relationship Id="rId7" Type="http://schemas.openxmlformats.org/officeDocument/2006/relationships/slide" Target="../slides/slide43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9.xml"/><Relationship Id="rId5" Type="http://schemas.openxmlformats.org/officeDocument/2006/relationships/slide" Target="../slides/slide29.xml"/><Relationship Id="rId4" Type="http://schemas.openxmlformats.org/officeDocument/2006/relationships/slide" Target="../slides/slide18.xml"/><Relationship Id="rId9" Type="http://schemas.openxmlformats.org/officeDocument/2006/relationships/slide" Target="../slides/slide5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slide" Target="../slides/slide6.xml"/><Relationship Id="rId7" Type="http://schemas.openxmlformats.org/officeDocument/2006/relationships/slide" Target="../slides/slide43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9.xml"/><Relationship Id="rId5" Type="http://schemas.openxmlformats.org/officeDocument/2006/relationships/slide" Target="../slides/slide29.xml"/><Relationship Id="rId4" Type="http://schemas.openxmlformats.org/officeDocument/2006/relationships/slide" Target="../slides/slide18.xml"/><Relationship Id="rId9" Type="http://schemas.openxmlformats.org/officeDocument/2006/relationships/slide" Target="../slides/slide5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slide" Target="../slides/slide6.xml"/><Relationship Id="rId7" Type="http://schemas.openxmlformats.org/officeDocument/2006/relationships/slide" Target="../slides/slide43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9.xml"/><Relationship Id="rId5" Type="http://schemas.openxmlformats.org/officeDocument/2006/relationships/slide" Target="../slides/slide29.xml"/><Relationship Id="rId4" Type="http://schemas.openxmlformats.org/officeDocument/2006/relationships/slide" Target="../slides/slide18.xml"/><Relationship Id="rId9" Type="http://schemas.openxmlformats.org/officeDocument/2006/relationships/slide" Target="../slides/slide5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slide" Target="../slides/slide6.xml"/><Relationship Id="rId7" Type="http://schemas.openxmlformats.org/officeDocument/2006/relationships/slide" Target="../slides/slide43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9.xml"/><Relationship Id="rId5" Type="http://schemas.openxmlformats.org/officeDocument/2006/relationships/slide" Target="../slides/slide29.xml"/><Relationship Id="rId4" Type="http://schemas.openxmlformats.org/officeDocument/2006/relationships/slide" Target="../slides/slide18.xml"/><Relationship Id="rId9" Type="http://schemas.openxmlformats.org/officeDocument/2006/relationships/slide" Target="../slides/slide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382054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30670" y="1065136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ound Same Side Corner Rectangle 9">
            <a:hlinkClick r:id="rId3" action="ppaction://hlinksldjump"/>
          </p:cNvPr>
          <p:cNvSpPr/>
          <p:nvPr userDrawn="1"/>
        </p:nvSpPr>
        <p:spPr>
          <a:xfrm>
            <a:off x="125495" y="695587"/>
            <a:ext cx="80010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1 - Number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 Same Side Corner Rectangle 10">
            <a:hlinkClick r:id="rId4" action="ppaction://hlinksldjump"/>
          </p:cNvPr>
          <p:cNvSpPr/>
          <p:nvPr userDrawn="1"/>
        </p:nvSpPr>
        <p:spPr>
          <a:xfrm>
            <a:off x="956342" y="695628"/>
            <a:ext cx="1115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Place Value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 Same Side Corner Rectangle 16">
            <a:hlinkClick r:id="rId5" action="ppaction://hlinksldjump"/>
          </p:cNvPr>
          <p:cNvSpPr/>
          <p:nvPr userDrawn="1"/>
        </p:nvSpPr>
        <p:spPr>
          <a:xfrm>
            <a:off x="2102641" y="695669"/>
            <a:ext cx="111847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– HCF &amp; LCM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rId6" action="ppaction://hlinksldjump"/>
          </p:cNvPr>
          <p:cNvSpPr/>
          <p:nvPr userDrawn="1"/>
        </p:nvSpPr>
        <p:spPr>
          <a:xfrm>
            <a:off x="6175365" y="695546"/>
            <a:ext cx="70089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7 - Surds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 Same Side Corner Rectangle 8">
            <a:hlinkClick r:id="rId7" action="ppaction://hlinksldjump"/>
          </p:cNvPr>
          <p:cNvSpPr/>
          <p:nvPr userDrawn="1"/>
        </p:nvSpPr>
        <p:spPr>
          <a:xfrm>
            <a:off x="3251859" y="695710"/>
            <a:ext cx="813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4 - Powers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>
            <a:hlinkClick r:id="rId8" action="ppaction://hlinksldjump"/>
          </p:cNvPr>
          <p:cNvSpPr/>
          <p:nvPr userDrawn="1"/>
        </p:nvSpPr>
        <p:spPr>
          <a:xfrm>
            <a:off x="4922150" y="695751"/>
            <a:ext cx="122246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Powers of 10</a:t>
            </a:r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9" action="ppaction://hlinksldjump"/>
          </p:cNvPr>
          <p:cNvSpPr/>
          <p:nvPr userDrawn="1"/>
        </p:nvSpPr>
        <p:spPr>
          <a:xfrm>
            <a:off x="4096158" y="695792"/>
            <a:ext cx="79524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Indices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 userDrawn="1"/>
        </p:nvSpPr>
        <p:spPr>
          <a:xfrm>
            <a:off x="125495" y="695587"/>
            <a:ext cx="80010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1 - Number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4" action="ppaction://hlinksldjump"/>
          </p:cNvPr>
          <p:cNvSpPr/>
          <p:nvPr userDrawn="1"/>
        </p:nvSpPr>
        <p:spPr>
          <a:xfrm>
            <a:off x="956342" y="695628"/>
            <a:ext cx="1115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Place Value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5" action="ppaction://hlinksldjump"/>
          </p:cNvPr>
          <p:cNvSpPr/>
          <p:nvPr userDrawn="1"/>
        </p:nvSpPr>
        <p:spPr>
          <a:xfrm>
            <a:off x="2102641" y="695669"/>
            <a:ext cx="111847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– HCF &amp; LCM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hlinkClick r:id="rId6" action="ppaction://hlinksldjump"/>
          </p:cNvPr>
          <p:cNvSpPr/>
          <p:nvPr userDrawn="1"/>
        </p:nvSpPr>
        <p:spPr>
          <a:xfrm>
            <a:off x="6175365" y="695546"/>
            <a:ext cx="70089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7 - Surds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7" action="ppaction://hlinksldjump"/>
          </p:cNvPr>
          <p:cNvSpPr/>
          <p:nvPr userDrawn="1"/>
        </p:nvSpPr>
        <p:spPr>
          <a:xfrm>
            <a:off x="3251859" y="695710"/>
            <a:ext cx="813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4 - Powers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8" action="ppaction://hlinksldjump"/>
          </p:cNvPr>
          <p:cNvSpPr/>
          <p:nvPr userDrawn="1"/>
        </p:nvSpPr>
        <p:spPr>
          <a:xfrm>
            <a:off x="4922150" y="695751"/>
            <a:ext cx="122246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Powers of 10</a:t>
            </a:r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9" action="ppaction://hlinksldjump"/>
          </p:cNvPr>
          <p:cNvSpPr/>
          <p:nvPr userDrawn="1"/>
        </p:nvSpPr>
        <p:spPr>
          <a:xfrm>
            <a:off x="4096158" y="695792"/>
            <a:ext cx="79524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Indices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>
            <a:hlinkClick r:id="rId3" action="ppaction://hlinksldjump"/>
          </p:cNvPr>
          <p:cNvSpPr/>
          <p:nvPr userDrawn="1"/>
        </p:nvSpPr>
        <p:spPr>
          <a:xfrm>
            <a:off x="125495" y="695587"/>
            <a:ext cx="80010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1 - Number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 Same Side Corner Rectangle 11">
            <a:hlinkClick r:id="rId4" action="ppaction://hlinksldjump"/>
          </p:cNvPr>
          <p:cNvSpPr/>
          <p:nvPr userDrawn="1"/>
        </p:nvSpPr>
        <p:spPr>
          <a:xfrm>
            <a:off x="956342" y="695628"/>
            <a:ext cx="1115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Place Value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>
            <a:hlinkClick r:id="rId5" action="ppaction://hlinksldjump"/>
          </p:cNvPr>
          <p:cNvSpPr/>
          <p:nvPr userDrawn="1"/>
        </p:nvSpPr>
        <p:spPr>
          <a:xfrm>
            <a:off x="2102641" y="695669"/>
            <a:ext cx="111847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– HCF &amp; LCM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6" action="ppaction://hlinksldjump"/>
          </p:cNvPr>
          <p:cNvSpPr/>
          <p:nvPr userDrawn="1"/>
        </p:nvSpPr>
        <p:spPr>
          <a:xfrm>
            <a:off x="6175365" y="695546"/>
            <a:ext cx="70089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7 - Surds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7" action="ppaction://hlinksldjump"/>
          </p:cNvPr>
          <p:cNvSpPr/>
          <p:nvPr userDrawn="1"/>
        </p:nvSpPr>
        <p:spPr>
          <a:xfrm>
            <a:off x="3251859" y="695710"/>
            <a:ext cx="813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4 - Powers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hlinkClick r:id="rId8" action="ppaction://hlinksldjump"/>
          </p:cNvPr>
          <p:cNvSpPr/>
          <p:nvPr userDrawn="1"/>
        </p:nvSpPr>
        <p:spPr>
          <a:xfrm>
            <a:off x="4922150" y="695751"/>
            <a:ext cx="122246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Powers of 10</a:t>
            </a:r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9" action="ppaction://hlinksldjump"/>
          </p:cNvPr>
          <p:cNvSpPr/>
          <p:nvPr userDrawn="1"/>
        </p:nvSpPr>
        <p:spPr>
          <a:xfrm>
            <a:off x="4096158" y="695792"/>
            <a:ext cx="79524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Indices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6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>
            <a:hlinkClick r:id="rId3" action="ppaction://hlinksldjump"/>
          </p:cNvPr>
          <p:cNvSpPr/>
          <p:nvPr userDrawn="1"/>
        </p:nvSpPr>
        <p:spPr>
          <a:xfrm>
            <a:off x="125495" y="695587"/>
            <a:ext cx="80010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1 - Number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 Same Side Corner Rectangle 10">
            <a:hlinkClick r:id="rId4" action="ppaction://hlinksldjump"/>
          </p:cNvPr>
          <p:cNvSpPr/>
          <p:nvPr userDrawn="1"/>
        </p:nvSpPr>
        <p:spPr>
          <a:xfrm>
            <a:off x="956342" y="695628"/>
            <a:ext cx="1115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Place Value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 Same Side Corner Rectangle 11">
            <a:hlinkClick r:id="rId5" action="ppaction://hlinksldjump"/>
          </p:cNvPr>
          <p:cNvSpPr/>
          <p:nvPr userDrawn="1"/>
        </p:nvSpPr>
        <p:spPr>
          <a:xfrm>
            <a:off x="2102641" y="695669"/>
            <a:ext cx="111847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– HCF &amp; LCM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>
            <a:hlinkClick r:id="rId6" action="ppaction://hlinksldjump"/>
          </p:cNvPr>
          <p:cNvSpPr/>
          <p:nvPr userDrawn="1"/>
        </p:nvSpPr>
        <p:spPr>
          <a:xfrm>
            <a:off x="6175365" y="695546"/>
            <a:ext cx="70089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7 - Surds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7" action="ppaction://hlinksldjump"/>
          </p:cNvPr>
          <p:cNvSpPr/>
          <p:nvPr userDrawn="1"/>
        </p:nvSpPr>
        <p:spPr>
          <a:xfrm>
            <a:off x="3251859" y="695710"/>
            <a:ext cx="813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4 - Powers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8" action="ppaction://hlinksldjump"/>
          </p:cNvPr>
          <p:cNvSpPr/>
          <p:nvPr userDrawn="1"/>
        </p:nvSpPr>
        <p:spPr>
          <a:xfrm>
            <a:off x="4922150" y="695751"/>
            <a:ext cx="122246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Powers of 10</a:t>
            </a:r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hlinkClick r:id="rId9" action="ppaction://hlinksldjump"/>
          </p:cNvPr>
          <p:cNvSpPr/>
          <p:nvPr userDrawn="1"/>
        </p:nvSpPr>
        <p:spPr>
          <a:xfrm>
            <a:off x="4096158" y="695792"/>
            <a:ext cx="79524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Indices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6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openxmlformats.org/officeDocument/2006/relationships/image" Target="../media/image1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9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1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9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93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94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47.png"/><Relationship Id="rId4" Type="http://schemas.openxmlformats.org/officeDocument/2006/relationships/image" Target="../media/image9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3.png"/><Relationship Id="rId4" Type="http://schemas.openxmlformats.org/officeDocument/2006/relationships/image" Target="../media/image1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1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47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106.png"/><Relationship Id="rId4" Type="http://schemas.openxmlformats.org/officeDocument/2006/relationships/image" Target="../media/image17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17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png"/><Relationship Id="rId5" Type="http://schemas.openxmlformats.org/officeDocument/2006/relationships/image" Target="../media/image17.png"/><Relationship Id="rId4" Type="http://schemas.openxmlformats.org/officeDocument/2006/relationships/image" Target="../media/image10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3.png"/><Relationship Id="rId5" Type="http://schemas.openxmlformats.org/officeDocument/2006/relationships/image" Target="../media/image17.png"/><Relationship Id="rId4" Type="http://schemas.openxmlformats.org/officeDocument/2006/relationships/image" Target="../media/image112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114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6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47.png"/><Relationship Id="rId4" Type="http://schemas.openxmlformats.org/officeDocument/2006/relationships/image" Target="../media/image6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47.png"/><Relationship Id="rId4" Type="http://schemas.openxmlformats.org/officeDocument/2006/relationships/image" Target="../media/image6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47.png"/><Relationship Id="rId4" Type="http://schemas.openxmlformats.org/officeDocument/2006/relationships/image" Target="../media/image7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7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7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hyperlink" Target="CiDA%20-%20Unit%2002%20-%20LO1%20-%20Getting%20Organised.pptx" TargetMode="External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47.png"/><Relationship Id="rId4" Type="http://schemas.openxmlformats.org/officeDocument/2006/relationships/image" Target="../media/image79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Relationship Id="rId4" Type="http://schemas.openxmlformats.org/officeDocument/2006/relationships/hyperlink" Target="CiDA%20-%20Unit%2002%20-%20LO1%20-%20Getting%20Organised.pptx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2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3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8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8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661248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1 – Number</a:t>
            </a:r>
            <a:endParaRPr lang="en-GB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07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913941"/>
            <a:ext cx="8515760" cy="3102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1.1 – Number Problems and Reasoning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736600" algn="l"/>
                <a:tab pos="2981325" algn="l"/>
              </a:tabLst>
            </a:pPr>
            <a:r>
              <a:rPr lang="en-US" sz="2600" b="1" dirty="0"/>
              <a:t>* Challenge</a:t>
            </a:r>
          </a:p>
          <a:p>
            <a:pPr marL="566738" indent="-566738">
              <a:buClr>
                <a:srgbClr val="C00000"/>
              </a:buClr>
              <a:buFont typeface="+mj-lt"/>
              <a:buAutoNum type="arabicPeriod" startAt="14"/>
              <a:tabLst>
                <a:tab pos="736600" algn="l"/>
                <a:tab pos="2981325" algn="l"/>
              </a:tabLst>
            </a:pPr>
            <a:r>
              <a:rPr lang="en-US" sz="2600" dirty="0" smtClean="0"/>
              <a:t>How many different ways can these cards be arranged?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What </a:t>
            </a:r>
            <a:r>
              <a:rPr lang="en-US" sz="2600" dirty="0"/>
              <a:t>about now?</a:t>
            </a:r>
            <a:endParaRPr lang="en-US" sz="2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271" y="2636912"/>
            <a:ext cx="3730753" cy="1511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768" y="4968745"/>
            <a:ext cx="5156087" cy="15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711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3" indent="-685800">
              <a:buClr>
                <a:srgbClr val="C00000"/>
              </a:buClr>
              <a:tabLst>
                <a:tab pos="971550" algn="l"/>
                <a:tab pos="2914650" algn="l"/>
              </a:tabLst>
            </a:pPr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form</a:t>
            </a:r>
          </a:p>
          <a:p>
            <a:pPr marL="0" lvl="3">
              <a:buClr>
                <a:srgbClr val="C00000"/>
              </a:buClr>
              <a:tabLst>
                <a:tab pos="971550" algn="l"/>
                <a:tab pos="2914650" algn="l"/>
                <a:tab pos="5029200" algn="r"/>
              </a:tabLst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How sure are you of your answers? Were you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</a:p>
          <a:p>
            <a:pPr marL="457200" lvl="3" indent="-457200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971550" algn="l"/>
                <a:tab pos="2914650" algn="l"/>
                <a:tab pos="4286250" algn="r"/>
              </a:tabLst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guessing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sz="3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3" indent="-457200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971550" algn="l"/>
                <a:tab pos="2914650" algn="l"/>
                <a:tab pos="4286250" algn="r"/>
              </a:tabLst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Feeling doubtful	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</a:t>
            </a:r>
            <a:endParaRPr lang="en-US" sz="3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3" indent="-457200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971550" algn="l"/>
                <a:tab pos="2914650" algn="l"/>
                <a:tab pos="4286250" algn="r"/>
              </a:tabLst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Confident		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3">
              <a:buClr>
                <a:srgbClr val="C00000"/>
              </a:buClr>
              <a:tabLst>
                <a:tab pos="971550" algn="l"/>
                <a:tab pos="2914650" algn="l"/>
                <a:tab pos="5029200" algn="r"/>
              </a:tabLst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next? Use your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to decide whether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strengthen or extend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learning.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err="1" smtClean="0"/>
              <a:t>Checkup</a:t>
            </a:r>
            <a:endParaRPr lang="en-GB" b="1" dirty="0" smtClean="0"/>
          </a:p>
        </p:txBody>
      </p:sp>
      <p:sp>
        <p:nvSpPr>
          <p:cNvPr id="8" name="Flowchart: Delay 7"/>
          <p:cNvSpPr/>
          <p:nvPr/>
        </p:nvSpPr>
        <p:spPr>
          <a:xfrm flipH="1">
            <a:off x="5148063" y="1243642"/>
            <a:ext cx="437101" cy="5281702"/>
          </a:xfrm>
          <a:prstGeom prst="flowChartDela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79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3" indent="-628650">
              <a:buClr>
                <a:srgbClr val="C00000"/>
              </a:buClr>
              <a:buFont typeface="+mj-lt"/>
              <a:buAutoNum type="arabicPeriod" startAt="17"/>
              <a:tabLst>
                <a:tab pos="971550" algn="l"/>
                <a:tab pos="2914650" algn="l"/>
                <a:tab pos="5029200" algn="r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diagram shows a warehouse (W) and five destinations (A, B, C, D, E), and the times it takes to drive between each of them.</a:t>
            </a:r>
          </a:p>
          <a:p>
            <a:pPr marL="628650" lvl="3" indent="-628650">
              <a:buClr>
                <a:srgbClr val="C00000"/>
              </a:buClr>
              <a:buFont typeface="+mj-lt"/>
              <a:buAutoNum type="arabicPeriod" startAt="17"/>
              <a:tabLst>
                <a:tab pos="971550" algn="l"/>
                <a:tab pos="2914650" algn="l"/>
                <a:tab pos="5029200" algn="r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delivery driver has to deliver packages to A, B, C, D and E. He starts and ends at W.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the quickest route?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your own delivery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driver question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Challenge</a:t>
            </a:r>
            <a:endParaRPr lang="en-GB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855" y="4726605"/>
            <a:ext cx="3970850" cy="184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54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buClr>
                <a:srgbClr val="C00000"/>
              </a:buClr>
              <a:tabLst>
                <a:tab pos="971550" algn="l"/>
                <a:tab pos="2914650" algn="l"/>
                <a:tab pos="5029200" algn="r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Calculations, factors and multiples</a:t>
            </a:r>
          </a:p>
          <a:p>
            <a:pPr marL="457200" lvl="3" indent="-457200">
              <a:buClr>
                <a:srgbClr val="C00000"/>
              </a:buClr>
              <a:buFont typeface="+mj-lt"/>
              <a:buAutoNum type="arabi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Copy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complete these number patterns.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0.38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29.4 = 11.172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3.8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29.4 =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29.4 =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380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29.4 =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3800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29.4=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6011.545 ÷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94.67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 63.5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60115.45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94.67 =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601154.5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* 94.67 =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6011545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94.67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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60115 450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94.67 =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6" name="Rectangle 5"/>
          <p:cNvSpPr/>
          <p:nvPr/>
        </p:nvSpPr>
        <p:spPr>
          <a:xfrm flipH="1">
            <a:off x="251520" y="5755903"/>
            <a:ext cx="5204539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tabLst>
                <a:tab pos="1428750" algn="l"/>
              </a:tabLst>
            </a:pP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Q1a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</a:t>
            </a: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0.38 x </a:t>
            </a:r>
            <a:r>
              <a:rPr lang="it-I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  <a:p>
            <a:pPr>
              <a:tabLst>
                <a:tab pos="1428750" algn="l"/>
              </a:tabLst>
            </a:pPr>
            <a:r>
              <a:rPr lang="it-I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3.8 </a:t>
            </a: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29.4 = 11.172 x 10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181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 startAt="2"/>
              <a:tabLst>
                <a:tab pos="971550" algn="l"/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8.9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7.21 =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64.169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fact to work out the calculations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below.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Check your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answers using an approximate calculation,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32575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8.9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72.1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	8.9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7210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3"/>
              <a:tabLst>
                <a:tab pos="971550" algn="l"/>
                <a:tab pos="2914650" algn="l"/>
                <a:tab pos="32575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0.89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0.721	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	0.089 x 0.721 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5"/>
              <a:tabLst>
                <a:tab pos="971550" algn="l"/>
                <a:tab pos="2914650" algn="l"/>
                <a:tab pos="32575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64.169 ÷ 72.1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	6416.9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÷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7.21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Clr>
                <a:srgbClr val="C00000"/>
              </a:buClr>
              <a:buFont typeface="+mj-lt"/>
              <a:buAutoNum type="arabicPeriod" startAt="2"/>
              <a:tabLst>
                <a:tab pos="971550" algn="l"/>
                <a:tab pos="2914650" algn="l"/>
                <a:tab pos="5029200" algn="r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Copy and complete this square root number line.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6" name="Rectangle 5"/>
          <p:cNvSpPr/>
          <p:nvPr/>
        </p:nvSpPr>
        <p:spPr>
          <a:xfrm flipH="1">
            <a:off x="277838" y="4099719"/>
            <a:ext cx="5204539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tabLst>
                <a:tab pos="1428750" algn="l"/>
              </a:tabLst>
            </a:pP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a number pattern to help you.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5648291"/>
            <a:ext cx="5188199" cy="9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673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3642"/>
                <a:ext cx="5256584" cy="4353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971550" algn="l"/>
                    <a:tab pos="2914650" algn="l"/>
                    <a:tab pos="5029200" algn="r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Estimate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value to the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nearest tenth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171700" algn="l"/>
                    <a:tab pos="3543300" algn="l"/>
                    <a:tab pos="5029200" algn="r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</m:rad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</m:rad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971550" algn="l"/>
                    <a:tab pos="2914650" algn="l"/>
                    <a:tab pos="5029200" algn="r"/>
                  </a:tabLst>
                </a:pPr>
                <a:r>
                  <a:rPr lang="en-US" sz="2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Estimate</a:t>
                </a:r>
              </a:p>
              <a:p>
                <a:pPr marL="1371600" lvl="5" indent="-457200">
                  <a:buClr>
                    <a:srgbClr val="C00000"/>
                  </a:buClr>
                  <a:buFont typeface="+mj-lt"/>
                  <a:buAutoNum type="arabicPeriod"/>
                  <a:tabLst>
                    <a:tab pos="971550" algn="l"/>
                    <a:tab pos="2914650" algn="l"/>
                    <a:tab pos="5029200" algn="r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4.09 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8.96</m:t>
                        </m:r>
                      </m:e>
                    </m:rad>
                  </m:oMath>
                </a14:m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71600" lvl="5" indent="-457200">
                  <a:buClr>
                    <a:srgbClr val="C00000"/>
                  </a:buClr>
                  <a:buFont typeface="+mj-lt"/>
                  <a:buAutoNum type="arabicPeriod"/>
                  <a:tabLst>
                    <a:tab pos="971550" algn="l"/>
                    <a:tab pos="2914650" algn="l"/>
                    <a:tab pos="5029200" algn="r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25.76 -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4.09 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8.96</m:t>
                        </m:r>
                      </m:e>
                    </m:rad>
                  </m:oMath>
                </a14:m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71600" lvl="5" indent="-457200">
                  <a:buClr>
                    <a:srgbClr val="C00000"/>
                  </a:buClr>
                  <a:buFont typeface="+mj-lt"/>
                  <a:buAutoNum type="arabicPeriod"/>
                  <a:tabLst>
                    <a:tab pos="971550" algn="l"/>
                    <a:tab pos="2914650" algn="l"/>
                    <a:tab pos="5029200" algn="r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26.64</m:t>
                        </m:r>
                      </m:e>
                    </m:rad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80.7</m:t>
                        </m:r>
                      </m:e>
                    </m:rad>
                  </m:oMath>
                </a14:m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71600" lvl="5" indent="-457200">
                  <a:lnSpc>
                    <a:spcPts val="5800"/>
                  </a:lnSpc>
                  <a:buClr>
                    <a:srgbClr val="C00000"/>
                  </a:buClr>
                  <a:buFont typeface="+mj-lt"/>
                  <a:buAutoNum type="arabicPeriod"/>
                  <a:tabLst>
                    <a:tab pos="971550" algn="l"/>
                    <a:tab pos="2914650" algn="l"/>
                    <a:tab pos="5029200" algn="r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6.91 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9.23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sz="22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3.952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÷</m:t>
                        </m:r>
                        <m:r>
                          <m:rPr>
                            <m:nor/>
                          </m:rPr>
                          <a:rPr lang="en-US" sz="22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2.03</m:t>
                        </m:r>
                        <m:r>
                          <m:rPr>
                            <m:nor/>
                          </m:rPr>
                          <a:rPr lang="en-US" sz="2200" b="0" i="0" baseline="30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3642"/>
                <a:ext cx="5256584" cy="4353051"/>
              </a:xfrm>
              <a:prstGeom prst="rect">
                <a:avLst/>
              </a:prstGeom>
              <a:blipFill rotWithShape="0">
                <a:blip r:embed="rId4"/>
                <a:stretch>
                  <a:fillRect l="-1275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 flipH="1">
                <a:off x="251520" y="2348880"/>
                <a:ext cx="5204539" cy="923330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>
                  <a:tabLst>
                    <a:tab pos="1428750" algn="l"/>
                  </a:tabLst>
                </a:pPr>
                <a:r>
                  <a:rPr lang="en-US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Q4a </a:t>
                </a:r>
                <a:r>
                  <a:rPr lang="en-US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Use your number line from </a:t>
                </a: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Q3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Which two square roots does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lie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between? Which is it closer to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1520" y="2348880"/>
                <a:ext cx="5204539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 flipH="1">
            <a:off x="251520" y="5589240"/>
            <a:ext cx="5204539" cy="92333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tabLst>
                <a:tab pos="1428750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Q5a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Round each number to the nearest whole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number. Which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 root is it closest to on your square root number line?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537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 startAt="6"/>
              <a:tabLst>
                <a:tab pos="971550" algn="l"/>
                <a:tab pos="2914650" algn="l"/>
                <a:tab pos="5029200" algn="r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Copy and complete these calculations in index form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 x 2 x 2 x 3 x 3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23 x 3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 x 2 x 3 x 5 = 2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 x 3 x 3 x 3 x 7 x 7 =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Clr>
                <a:srgbClr val="C00000"/>
              </a:buClr>
              <a:buFont typeface="+mj-lt"/>
              <a:buAutoNum type="arabicPeriod" startAt="6"/>
              <a:tabLst>
                <a:tab pos="914400" algn="l"/>
                <a:tab pos="2914650" algn="l"/>
                <a:tab pos="5029200" algn="r"/>
              </a:tabLst>
            </a:pP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	Copy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complete this factor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tree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60 until you end up with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prime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factors.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2"/>
              <a:tabLst>
                <a:tab pos="971550" algn="l"/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60 as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its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prime factors. 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2"/>
              <a:tabLst>
                <a:tab pos="971550" algn="l"/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part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 index form.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251520" y="5805264"/>
            <a:ext cx="5204539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tabLst>
                <a:tab pos="142875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Q5a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Write all the prime factors from your tree multiplied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together.7b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832" y="3717032"/>
            <a:ext cx="2448272" cy="1253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920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 startAt="8"/>
              <a:tabLst>
                <a:tab pos="971550" algn="l"/>
                <a:tab pos="2914650" algn="l"/>
                <a:tab pos="5029200" algn="r"/>
              </a:tabLst>
            </a:pP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Write each number as a product of its prime factors in index form, </a:t>
            </a:r>
            <a:endParaRPr lang="en-US" sz="25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286000" algn="l"/>
                <a:tab pos="3829050" algn="l"/>
                <a:tab pos="5029200" algn="r"/>
              </a:tabLst>
            </a:pPr>
            <a:r>
              <a:rPr lang="en-US" sz="2550" dirty="0" smtClean="0">
                <a:latin typeface="Arial" panose="020B0604020202020204" pitchFamily="34" charset="0"/>
                <a:cs typeface="Arial" panose="020B0604020202020204" pitchFamily="34" charset="0"/>
              </a:rPr>
              <a:t>24 	</a:t>
            </a:r>
            <a:r>
              <a:rPr lang="en-US" sz="25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550" dirty="0" smtClean="0">
                <a:latin typeface="Arial" panose="020B0604020202020204" pitchFamily="34" charset="0"/>
                <a:cs typeface="Arial" panose="020B0604020202020204" pitchFamily="34" charset="0"/>
              </a:rPr>
              <a:t> 80 	</a:t>
            </a:r>
            <a:r>
              <a:rPr lang="en-US" sz="25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550" dirty="0" smtClean="0"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4"/>
              <a:tabLst>
                <a:tab pos="2286000" algn="l"/>
                <a:tab pos="3829050" algn="l"/>
                <a:tab pos="5029200" algn="r"/>
              </a:tabLst>
            </a:pPr>
            <a:r>
              <a:rPr lang="en-US" sz="2550" dirty="0" smtClean="0">
                <a:latin typeface="Arial" panose="020B0604020202020204" pitchFamily="34" charset="0"/>
                <a:cs typeface="Arial" panose="020B0604020202020204" pitchFamily="34" charset="0"/>
              </a:rPr>
              <a:t>30 	</a:t>
            </a:r>
            <a:r>
              <a:rPr lang="en-US" sz="25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2550" dirty="0" smtClean="0">
                <a:latin typeface="Arial" panose="020B0604020202020204" pitchFamily="34" charset="0"/>
                <a:cs typeface="Arial" panose="020B0604020202020204" pitchFamily="34" charset="0"/>
              </a:rPr>
              <a:t> 16 	</a:t>
            </a:r>
            <a:r>
              <a:rPr lang="en-US" sz="25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550" dirty="0" smtClean="0">
                <a:latin typeface="Arial" panose="020B0604020202020204" pitchFamily="34" charset="0"/>
                <a:cs typeface="Arial" panose="020B0604020202020204" pitchFamily="34" charset="0"/>
              </a:rPr>
              <a:t>  72</a:t>
            </a:r>
          </a:p>
          <a:p>
            <a:pPr marL="457200" lvl="3" indent="-457200">
              <a:buClr>
                <a:srgbClr val="C00000"/>
              </a:buClr>
              <a:buFont typeface="+mj-lt"/>
              <a:buAutoNum type="arabicPeriod" startAt="10"/>
              <a:tabLst>
                <a:tab pos="2286000" algn="l"/>
                <a:tab pos="3829050" algn="l"/>
                <a:tab pos="5029200" algn="r"/>
              </a:tabLst>
            </a:pP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Find the highest common factor (HCF) and lowest common </a:t>
            </a:r>
            <a:endParaRPr lang="en-US" sz="25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  <a:tab pos="3829050" algn="l"/>
                <a:tab pos="5029200" algn="r"/>
              </a:tabLst>
            </a:pPr>
            <a:r>
              <a:rPr lang="en-US" sz="255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and 80 </a:t>
            </a:r>
            <a:r>
              <a:rPr lang="en-US" sz="255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5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21 and </a:t>
            </a:r>
            <a:r>
              <a:rPr lang="en-US" sz="2550" dirty="0" smtClean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3"/>
              <a:tabLst>
                <a:tab pos="2743200" algn="l"/>
                <a:tab pos="3829050" algn="l"/>
                <a:tab pos="5029200" algn="r"/>
              </a:tabLst>
            </a:pPr>
            <a:r>
              <a:rPr lang="en-US" sz="255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and 25 </a:t>
            </a:r>
            <a:r>
              <a:rPr lang="en-US" sz="255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5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44 and 36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39284" y="5694347"/>
            <a:ext cx="52045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Strengths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251520" y="5127575"/>
            <a:ext cx="5204539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tabLst>
                <a:tab pos="142875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in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6416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832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3" indent="-400050">
              <a:buClr>
                <a:srgbClr val="C00000"/>
              </a:buClr>
              <a:buFont typeface="+mj-lt"/>
              <a:buAutoNum type="arabicPeriod" startAt="9"/>
              <a:tabLst>
                <a:tab pos="971550" algn="l"/>
                <a:tab pos="2914650" algn="l"/>
                <a:tab pos="5029200" algn="r"/>
              </a:tabLst>
            </a:pPr>
            <a:r>
              <a:rPr lang="en-US" sz="2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Write 18 as a product of its prime </a:t>
            </a: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factors.</a:t>
            </a:r>
            <a:b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18 = </a:t>
            </a: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 x  x </a:t>
            </a:r>
            <a:endParaRPr lang="en-US" sz="218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57250" lvl="4" indent="-457200">
              <a:buClr>
                <a:srgbClr val="C00000"/>
              </a:buClr>
              <a:buFont typeface="+mj-lt"/>
              <a:buAutoNum type="alphaLcPeriod" startAt="2"/>
              <a:tabLst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45 as a product of its prime factors, </a:t>
            </a:r>
            <a:endParaRPr lang="en-US" sz="218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4" indent="-457200">
              <a:buClr>
                <a:srgbClr val="C00000"/>
              </a:buClr>
              <a:buFont typeface="+mj-lt"/>
              <a:buAutoNum type="alphaLcPeriod" startAt="2"/>
              <a:tabLst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Copy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and complete this diagram.</a:t>
            </a:r>
          </a:p>
          <a:p>
            <a:pPr marL="1200150" lvl="5" indent="-342900">
              <a:buClr>
                <a:srgbClr val="C00000"/>
              </a:buClr>
              <a:buFont typeface="+mj-lt"/>
              <a:buAutoNum type="romanLcPeriod"/>
              <a:tabLst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any prime factors of both numbers where circles </a:t>
            </a: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overlap.</a:t>
            </a:r>
          </a:p>
          <a:p>
            <a:pPr marL="1200150" lvl="5" indent="-342900">
              <a:buClr>
                <a:srgbClr val="C00000"/>
              </a:buClr>
              <a:buFont typeface="+mj-lt"/>
              <a:buAutoNum type="romanLcPeriod"/>
              <a:tabLst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the remaining prime factors of 18 in the left-hand part of the left </a:t>
            </a: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circle.</a:t>
            </a:r>
          </a:p>
          <a:p>
            <a:pPr marL="1200150" lvl="5" indent="-342900">
              <a:buClr>
                <a:srgbClr val="C00000"/>
              </a:buClr>
              <a:buFont typeface="+mj-lt"/>
              <a:buAutoNum type="romanLcPeriod"/>
              <a:tabLst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the remaining prime factors of 45 in the right-hand part of the right </a:t>
            </a: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circle.</a:t>
            </a:r>
          </a:p>
          <a:p>
            <a:pPr marL="857250" lvl="4" indent="-457200">
              <a:buClr>
                <a:srgbClr val="C00000"/>
              </a:buClr>
              <a:buFont typeface="+mj-lt"/>
              <a:buAutoNum type="alphaLcPeriod" startAt="2"/>
              <a:tabLst>
                <a:tab pos="971550" algn="l"/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out the HCF. </a:t>
            </a:r>
            <a:endParaRPr lang="en-US" sz="218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4" indent="-457200">
              <a:buClr>
                <a:srgbClr val="C00000"/>
              </a:buClr>
              <a:buFont typeface="+mj-lt"/>
              <a:buAutoNum type="alphaLcPeriod" startAt="2"/>
              <a:tabLst>
                <a:tab pos="971550" algn="l"/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out the LCM.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891809"/>
            <a:ext cx="705543" cy="70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184" y="4794021"/>
            <a:ext cx="2592288" cy="1803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184" y="2809307"/>
            <a:ext cx="2592288" cy="1916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104" y="1221052"/>
            <a:ext cx="3277839" cy="15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060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23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buClr>
                <a:srgbClr val="C00000"/>
              </a:buClr>
              <a:tabLst>
                <a:tab pos="971550" algn="l"/>
                <a:tab pos="2914650" algn="l"/>
                <a:tab pos="5029200" algn="r"/>
              </a:tabLst>
            </a:pPr>
            <a:r>
              <a:rPr lang="en-US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Indices and Surds</a:t>
            </a:r>
          </a:p>
          <a:p>
            <a:pPr marL="457200" lvl="3" indent="-457200">
              <a:buClr>
                <a:srgbClr val="C00000"/>
              </a:buClr>
              <a:buFont typeface="+mj-lt"/>
              <a:buAutoNum type="arabi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Copy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and complete.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2 x 2 x 2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5 x 5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-3 x -3 = (-3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3" indent="-400050">
              <a:buClr>
                <a:srgbClr val="C00000"/>
              </a:buClr>
              <a:buFont typeface="+mj-lt"/>
              <a:buAutoNum type="arabi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514600" algn="l"/>
                <a:tab pos="5029200" algn="r"/>
              </a:tabLst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pt-BR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b.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3"/>
              <a:tabLst>
                <a:tab pos="971550" algn="l"/>
                <a:tab pos="2514600" algn="l"/>
                <a:tab pos="5029200" algn="r"/>
              </a:tabLst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=64	</a:t>
            </a:r>
            <a:r>
              <a:rPr lang="pt-BR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10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3297"/>
            <a:ext cx="705543" cy="7055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251520" y="5229200"/>
            <a:ext cx="5204539" cy="1292662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tabLst>
                <a:tab pos="1600200" algn="l"/>
              </a:tabLst>
            </a:pP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Q2c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</a:t>
            </a:r>
            <a:r>
              <a:rPr lang="en-US" sz="2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</a:t>
            </a:r>
          </a:p>
          <a:p>
            <a:pPr>
              <a:tabLst>
                <a:tab pos="1600200" algn="l"/>
              </a:tabLst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x 4 =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</a:p>
          <a:p>
            <a:pPr>
              <a:tabLst>
                <a:tab pos="1600200" algn="l"/>
              </a:tabLst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x 4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 =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447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23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3642"/>
                <a:ext cx="5256584" cy="4583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3"/>
                  <a:tabLst>
                    <a:tab pos="971550" algn="l"/>
                    <a:tab pos="2914650" algn="l"/>
                    <a:tab pos="5029200" algn="r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out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857500" algn="l"/>
                    <a:tab pos="5029200" algn="r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23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e>
                    </m:rad>
                  </m:oMath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71550" algn="l"/>
                    <a:tab pos="2857500" algn="l"/>
                    <a:tab pos="5029200" algn="r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3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−27</m:t>
                        </m:r>
                      </m:e>
                    </m:rad>
                  </m:oMath>
                </a14:m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3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10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÷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</m:oMath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971550" algn="l"/>
                    <a:tab pos="2514600" algn="l"/>
                    <a:tab pos="5029200" algn="r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(-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3)</a:t>
                </a:r>
                <a:r>
                  <a:rPr lang="en-US" sz="2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49</m:t>
                        </m:r>
                      </m:e>
                    </m:rad>
                  </m:oMath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971550" algn="l"/>
                    <a:tab pos="2514600" algn="l"/>
                    <a:tab pos="5029200" algn="r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3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3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3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1000</m:t>
                        </m:r>
                      </m:e>
                    </m:rad>
                  </m:oMath>
                </a14:m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3"/>
                  <a:tabLst>
                    <a:tab pos="971550" algn="l"/>
                    <a:tab pos="2514600" algn="l"/>
                    <a:tab pos="5029200" algn="r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out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514600" algn="l"/>
                    <a:tab pos="5029200" algn="r"/>
                  </a:tabLst>
                </a:pP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5 x (4</a:t>
                </a:r>
                <a:r>
                  <a:rPr lang="en-US" sz="2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- 3</a:t>
                </a:r>
                <a:r>
                  <a:rPr lang="en-US" sz="2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) - 2</a:t>
                </a:r>
                <a:r>
                  <a:rPr lang="en-US" sz="2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514600" algn="l"/>
                    <a:tab pos="5029200" algn="r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[(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2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÷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+ 2</a:t>
                </a:r>
                <a:r>
                  <a:rPr lang="en-US" sz="2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n-US" sz="2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514600" algn="l"/>
                    <a:tab pos="5029200" algn="r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3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e>
                        </m:rad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ctrlPr>
                              <a:rPr lang="en-US" sz="2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3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3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e>
                        </m:rad>
                      </m:e>
                    </m:rad>
                    <m:r>
                      <a:rPr lang="en-US" sz="23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3642"/>
                <a:ext cx="5256584" cy="4583499"/>
              </a:xfrm>
              <a:prstGeom prst="rect">
                <a:avLst/>
              </a:prstGeom>
              <a:blipFill rotWithShape="0">
                <a:blip r:embed="rId4"/>
                <a:stretch>
                  <a:fillRect l="-1390" t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3297"/>
            <a:ext cx="705543" cy="7055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251520" y="3284984"/>
            <a:ext cx="5204539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tabLst>
                <a:tab pos="1600200" algn="l"/>
              </a:tabLst>
            </a:pP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any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powers or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roots. Then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or divide.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251519" y="5805264"/>
            <a:ext cx="5204539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tabLst>
                <a:tab pos="160020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Q4b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First work out the round brackets. Then work out the square brackets.</a:t>
            </a:r>
          </a:p>
        </p:txBody>
      </p:sp>
    </p:spTree>
    <p:extLst>
      <p:ext uri="{BB962C8B-B14F-4D97-AF65-F5344CB8AC3E}">
        <p14:creationId xmlns:p14="http://schemas.microsoft.com/office/powerpoint/2010/main" val="17098974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1.1 – Number Problems and Reasoning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250651"/>
              </p:ext>
            </p:extLst>
          </p:nvPr>
        </p:nvGraphicFramePr>
        <p:xfrm>
          <a:off x="323528" y="1346236"/>
          <a:ext cx="8496944" cy="498557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24236"/>
                <a:gridCol w="2124236"/>
                <a:gridCol w="2952328"/>
                <a:gridCol w="1296144"/>
              </a:tblGrid>
              <a:tr h="62693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Learn This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932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out the total number of ways of performing a series of tasks.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5! in maths means ‘five factorial‘ and is equal to 5 x 4 x 3 x 2 x 1.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172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172">
                <a:tc gridSpan="4"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out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  <a:tabLst>
                          <a:tab pos="2176463" algn="l"/>
                        </a:tabLst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x 4 x 4      • 5 x 4 x 3  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  <a:tabLst>
                          <a:tab pos="2176463" algn="l"/>
                        </a:tabLst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x 9 x 8  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4 x 3 x 2 x 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106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23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3642"/>
                <a:ext cx="5256584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71550" algn="l"/>
                    <a:tab pos="2914650" algn="l"/>
                    <a:tab pos="5029200" algn="r"/>
                  </a:tabLst>
                </a:pP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Copy and complete</a:t>
                </a:r>
              </a:p>
              <a:p>
                <a:pPr marL="857250" lvl="4" indent="-400050">
                  <a:buClr>
                    <a:srgbClr val="C00000"/>
                  </a:buClr>
                  <a:buFont typeface="+mj-lt"/>
                  <a:buAutoNum type="alphaLcPeriod"/>
                  <a:tabLst>
                    <a:tab pos="2914650" algn="l"/>
                    <a:tab pos="5029200" algn="r"/>
                  </a:tabLst>
                </a:pP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(3 x 3 x 3 x 3 x 3) x (3 x 3 x 3</a:t>
                </a:r>
                <a:r>
                  <a:rPr lang="en-US" sz="2750" dirty="0">
                    <a:latin typeface="Arial" panose="020B0604020202020204" pitchFamily="34" charset="0"/>
                    <a:cs typeface="Arial" panose="020B0604020202020204" pitchFamily="34" charset="0"/>
                  </a:rPr>
                  <a:t>) = 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75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3</a:t>
                </a:r>
                <a:r>
                  <a:rPr lang="en-US" sz="275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5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75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857250" lvl="4" indent="-400050">
                  <a:buClr>
                    <a:srgbClr val="C00000"/>
                  </a:buClr>
                  <a:buFont typeface="+mj-lt"/>
                  <a:buAutoNum type="alphaLcPeriod"/>
                  <a:tabLst>
                    <a:tab pos="2914650" algn="l"/>
                    <a:tab pos="5029200" algn="r"/>
                  </a:tabLst>
                </a:pP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(4 x 4 x 4 x 4) x (4 x 4 x 4 x 4 x 4 x 4</a:t>
                </a:r>
                <a:r>
                  <a:rPr lang="en-US" sz="2750" dirty="0">
                    <a:latin typeface="Arial" panose="020B0604020202020204" pitchFamily="34" charset="0"/>
                    <a:cs typeface="Arial" panose="020B0604020202020204" pitchFamily="34" charset="0"/>
                  </a:rPr>
                  <a:t>) = 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75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 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x4</a:t>
                </a:r>
                <a:r>
                  <a:rPr lang="en-US" sz="275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5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75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endParaRPr lang="en-US" sz="275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857250" lvl="4" indent="-400050">
                  <a:lnSpc>
                    <a:spcPts val="66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2914650" algn="l"/>
                    <a:tab pos="5029200" algn="r"/>
                  </a:tabLst>
                </a:pPr>
                <a:r>
                  <a:rPr lang="en-US" sz="26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⑥</m:t>
                        </m:r>
                        <m:r>
                          <a:rPr lang="en-US" sz="2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⑥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6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6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6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⑥</m:t>
                        </m:r>
                      </m:den>
                    </m:f>
                  </m:oMath>
                </a14:m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5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75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75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750" b="0" i="0" baseline="3000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6</a:t>
                </a:r>
                <a:r>
                  <a:rPr lang="en-US" sz="275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endParaRPr lang="en-US" sz="275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lvl="4" indent="-400050">
                  <a:lnSpc>
                    <a:spcPts val="57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2914650" algn="l"/>
                    <a:tab pos="5029200" algn="r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7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275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75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75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7 </m:t>
                        </m:r>
                        <m:r>
                          <m:rPr>
                            <m:sty m:val="p"/>
                          </m:rPr>
                          <a:rPr lang="en-US" sz="275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75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7 </m:t>
                        </m:r>
                        <m:r>
                          <m:rPr>
                            <m:sty m:val="p"/>
                          </m:rPr>
                          <a:rPr lang="en-US" sz="275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75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7 </m:t>
                        </m:r>
                        <m:r>
                          <m:rPr>
                            <m:sty m:val="p"/>
                          </m:rPr>
                          <a:rPr lang="en-US" sz="27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7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7 </m:t>
                        </m:r>
                        <m:r>
                          <m:rPr>
                            <m:sty m:val="p"/>
                          </m:rPr>
                          <a:rPr lang="en-US" sz="27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7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7</m:t>
                        </m:r>
                      </m:num>
                      <m:den>
                        <m:r>
                          <a:rPr lang="en-US" sz="275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en-US" sz="275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75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7 </m:t>
                        </m:r>
                        <m:r>
                          <m:rPr>
                            <m:sty m:val="p"/>
                          </m:rPr>
                          <a:rPr lang="en-US" sz="275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75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7</m:t>
                        </m:r>
                      </m:den>
                    </m:f>
                  </m:oMath>
                </a14:m>
                <a:r>
                  <a:rPr lang="en-US" sz="27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75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num>
                      <m:den>
                        <m:r>
                          <a:rPr lang="en-US" sz="275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75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r>
                  <a:rPr lang="en-US" sz="275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275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</a:p>
              <a:p>
                <a:pPr marL="857250" lvl="4" indent="-400050">
                  <a:buClr>
                    <a:srgbClr val="C00000"/>
                  </a:buClr>
                  <a:buFont typeface="+mj-lt"/>
                  <a:buAutoNum type="alphaLcPeriod"/>
                  <a:tabLst>
                    <a:tab pos="2914650" algn="l"/>
                    <a:tab pos="5029200" algn="r"/>
                  </a:tabLst>
                </a:pP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en-US" sz="2750" dirty="0">
                    <a:latin typeface="Arial" panose="020B0604020202020204" pitchFamily="34" charset="0"/>
                    <a:cs typeface="Arial" panose="020B0604020202020204" pitchFamily="34" charset="0"/>
                  </a:rPr>
                  <a:t>multiply powers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______ the </a:t>
                </a:r>
                <a:r>
                  <a:rPr lang="en-US" sz="2750" dirty="0">
                    <a:latin typeface="Arial" panose="020B0604020202020204" pitchFamily="34" charset="0"/>
                    <a:cs typeface="Arial" panose="020B0604020202020204" pitchFamily="34" charset="0"/>
                  </a:rPr>
                  <a:t>indices. To divide powers</a:t>
                </a:r>
                <a:r>
                  <a:rPr lang="en-US" sz="2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______ the </a:t>
                </a:r>
                <a:r>
                  <a:rPr lang="en-US" sz="2750" dirty="0">
                    <a:latin typeface="Arial" panose="020B0604020202020204" pitchFamily="34" charset="0"/>
                    <a:cs typeface="Arial" panose="020B0604020202020204" pitchFamily="34" charset="0"/>
                  </a:rPr>
                  <a:t>indices.</a:t>
                </a:r>
                <a14:m>
                  <m:oMath xmlns:m="http://schemas.openxmlformats.org/officeDocument/2006/math">
                    <m:r>
                      <a:rPr lang="en-US" sz="275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7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3642"/>
                <a:ext cx="5256584" cy="5478423"/>
              </a:xfrm>
              <a:prstGeom prst="rect">
                <a:avLst/>
              </a:prstGeom>
              <a:blipFill rotWithShape="0">
                <a:blip r:embed="rId4"/>
                <a:stretch>
                  <a:fillRect l="-1970" t="-1001" r="-3476" b="-2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720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3" indent="-514350">
              <a:buClr>
                <a:srgbClr val="C00000"/>
              </a:buClr>
              <a:buFont typeface="+mj-lt"/>
              <a:buAutoNum type="arabicPeriod" startAt="6"/>
              <a:tabLst>
                <a:tab pos="971550" algn="l"/>
                <a:tab pos="2914650" algn="l"/>
                <a:tab pos="5029200" algn="r"/>
              </a:tabLst>
            </a:pP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x 5</a:t>
            </a:r>
            <a:r>
              <a:rPr lang="en-US" sz="2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27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x 7</a:t>
            </a:r>
            <a:r>
              <a:rPr lang="en-US" sz="2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 startAt="3"/>
              <a:tabLst>
                <a:tab pos="971550" algn="l"/>
                <a:tab pos="2914650" algn="l"/>
                <a:tab pos="5029200" algn="r"/>
              </a:tabLst>
            </a:pP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÷ 5</a:t>
            </a:r>
            <a:r>
              <a:rPr lang="en-US" sz="2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= 	</a:t>
            </a:r>
            <a:r>
              <a:rPr lang="en-US" sz="27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2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÷ 9</a:t>
            </a:r>
            <a:r>
              <a:rPr lang="en-US" sz="2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 startAt="5"/>
              <a:tabLst>
                <a:tab pos="971550" algn="l"/>
                <a:tab pos="2914650" algn="l"/>
                <a:tab pos="5029200" algn="r"/>
              </a:tabLst>
            </a:pP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x 8</a:t>
            </a:r>
            <a:r>
              <a:rPr lang="en-US" sz="2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-6 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= 	</a:t>
            </a:r>
            <a:r>
              <a:rPr lang="en-US" sz="27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75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 ÷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US" sz="2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514350" lvl="3" indent="-514350">
              <a:buClr>
                <a:srgbClr val="C00000"/>
              </a:buClr>
              <a:buFont typeface="+mj-lt"/>
              <a:buAutoNum type="arabicPeriod" startAt="6"/>
              <a:tabLst>
                <a:tab pos="971550" algn="l"/>
                <a:tab pos="2914650" algn="l"/>
                <a:tab pos="5029200" algn="r"/>
              </a:tabLst>
            </a:pP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these as a single power of a prime number,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x 8 = 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5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5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27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x 125 x 25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16 x 64 x 8 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27 x 27 x 9</a:t>
            </a:r>
            <a:endParaRPr lang="en-US" sz="2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3297"/>
            <a:ext cx="705543" cy="70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251520" y="6063679"/>
            <a:ext cx="5204539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the rules from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342900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031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 startAt="8"/>
              <a:tabLst>
                <a:tab pos="971550" algn="l"/>
                <a:tab pos="2914650" algn="l"/>
                <a:tab pos="5029200" algn="r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Copy and complete, 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4" indent="-40005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= 4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x 4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x 4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7250" lvl="4" indent="-40005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(6</a:t>
            </a:r>
            <a:r>
              <a:rPr lang="en-US" sz="2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x 6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x 6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x 6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6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7250" lvl="4" indent="-40005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(8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857250" lvl="4" indent="-400050">
              <a:buClr>
                <a:srgbClr val="C00000"/>
              </a:buClr>
              <a:buFont typeface="+mj-lt"/>
              <a:buAutoNum type="alphaLcPeriod" startAt="5"/>
              <a:tabLst>
                <a:tab pos="2914650" algn="l"/>
                <a:tab pos="5029200" algn="r"/>
              </a:tabLs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work out a power raised to a power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 the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indices.</a:t>
            </a:r>
          </a:p>
          <a:p>
            <a:pPr marL="457200" lvl="3" indent="-457200">
              <a:buClr>
                <a:srgbClr val="C00000"/>
              </a:buClr>
              <a:buFont typeface="+mj-lt"/>
              <a:buAutoNum type="arabicPeriod" startAt="8"/>
              <a:tabLst>
                <a:tab pos="914400" algn="l"/>
                <a:tab pos="2914650" algn="l"/>
                <a:tab pos="5029200" algn="r"/>
              </a:tabLst>
            </a:pPr>
            <a:r>
              <a:rPr lang="en-US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	Work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0150" lvl="5" indent="-285750">
              <a:buClr>
                <a:srgbClr val="C00000"/>
              </a:buClr>
              <a:buFont typeface="+mj-lt"/>
              <a:buAutoNum type="romanLcPeriod"/>
              <a:tabLst>
                <a:tab pos="1828800" algn="l"/>
                <a:tab pos="2743200" algn="l"/>
                <a:tab pos="4000500" algn="l"/>
                <a:tab pos="4114800" algn="l"/>
              </a:tabLs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5° 	</a:t>
            </a:r>
            <a:r>
              <a:rPr lang="en-US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7°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192°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(-3)°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2"/>
              <a:tabLst>
                <a:tab pos="2914650" algn="l"/>
                <a:tab pos="5029200" algn="r"/>
              </a:tabLs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your answer to part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to work out these without a calculator,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731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459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 startAt="10"/>
              <a:tabLst>
                <a:tab pos="857250" algn="l"/>
                <a:tab pos="2914650" algn="l"/>
                <a:tab pos="5029200" algn="r"/>
              </a:tabLst>
            </a:pP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	Work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calculator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5" indent="-400050">
              <a:buClr>
                <a:srgbClr val="C00000"/>
              </a:buClr>
              <a:buFont typeface="+mj-lt"/>
              <a:buAutoNum type="romanLcPeriod"/>
              <a:tabLst>
                <a:tab pos="2628900" algn="l"/>
                <a:tab pos="5029200" algn="r"/>
              </a:tabLst>
            </a:pPr>
            <a14:m xmlns:a14="http://schemas.microsoft.com/office/drawing/2010/main">
              <m:oMath xmlns:m="http://schemas.openxmlformats.org/officeDocument/2006/math">
                <m:rad>
                  <m:radPr>
                    <m:degHide m:val="on"/>
                    <m:ctrlPr>
                      <a:rPr lang="en-US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radPr>
                  <m:deg/>
                  <m:e>
                    <m:r>
                      <a:rPr lang="en-US" sz="2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169</m:t>
                    </m:r>
                  </m:e>
                </m:rad>
              </m:oMath>
            </a14:m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169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</a:p>
          <a:p>
            <a:pPr marL="857250" lvl="4" indent="-400050">
              <a:buClr>
                <a:srgbClr val="C00000"/>
              </a:buClr>
              <a:buFont typeface="+mj-lt"/>
              <a:buAutoNum type="alphaLcPeriod" startAt="2"/>
              <a:tabLst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your answer to part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work these out without a calculator,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5" indent="-400050">
              <a:buClr>
                <a:srgbClr val="C00000"/>
              </a:buClr>
              <a:buFont typeface="+mj-lt"/>
              <a:buAutoNum type="romanLcPeriod"/>
              <a:tabLst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25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81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144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4" indent="-400050">
              <a:buClr>
                <a:srgbClr val="C00000"/>
              </a:buClr>
              <a:buFont typeface="+mj-lt"/>
              <a:buAutoNum type="alphaLcPeriod" startAt="2"/>
              <a:tabLst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out using a calculator,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5" indent="-400050">
              <a:buClr>
                <a:srgbClr val="C00000"/>
              </a:buClr>
              <a:buFont typeface="+mj-lt"/>
              <a:buAutoNum type="romanLcPeriod"/>
              <a:tabLst>
                <a:tab pos="2628900" algn="l"/>
                <a:tab pos="5029200" algn="r"/>
              </a:tabLst>
            </a:pPr>
            <a14:m xmlns:a14="http://schemas.microsoft.com/office/drawing/2010/main">
              <m:oMath xmlns:m="http://schemas.openxmlformats.org/officeDocument/2006/math">
                <m:rad>
                  <m:radPr>
                    <m:ctrlPr>
                      <a:rPr lang="en-US" sz="2200" i="1">
                        <a:latin typeface="Cambria Math" panose="02040503050406030204" pitchFamily="18" charset="0"/>
                      </a:rPr>
                    </m:ctrlPr>
                  </m:radPr>
                  <m:deg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3</m:t>
                    </m:r>
                  </m:deg>
                  <m:e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512</m:t>
                    </m:r>
                  </m:e>
                </m:rad>
              </m:oMath>
            </a14:m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512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7250" lvl="4" indent="-400050">
              <a:buClr>
                <a:srgbClr val="C00000"/>
              </a:buClr>
              <a:buFont typeface="+mj-lt"/>
              <a:buAutoNum type="alphaLcPeriod" startAt="2"/>
              <a:tabLst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your answer to part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work these out without a calculator,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5" indent="-400050">
              <a:buClr>
                <a:srgbClr val="C00000"/>
              </a:buClr>
              <a:buFont typeface="+mj-lt"/>
              <a:buAutoNum type="romanLcPeriod"/>
              <a:tabLst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	ii   27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57300" lvl="5" indent="-400050">
              <a:buClr>
                <a:srgbClr val="C00000"/>
              </a:buClr>
              <a:buFont typeface="+mj-lt"/>
              <a:buAutoNum type="romanLcPeriod"/>
              <a:tabLst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	iv  8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4" indent="-400050">
              <a:buClr>
                <a:srgbClr val="C00000"/>
              </a:buClr>
              <a:buFont typeface="+mj-lt"/>
              <a:buAutoNum type="alphaLcPeriod" startAt="2"/>
              <a:tabLst>
                <a:tab pos="2914650" algn="l"/>
                <a:tab pos="5029200" algn="r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Copy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complete.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14:m xmlns:a14="http://schemas.microsoft.com/office/drawing/2010/main">
              <m:oMath xmlns:m="http://schemas.openxmlformats.org/officeDocument/2006/math">
                <m:rad>
                  <m:radPr>
                    <m:ctrlPr>
                      <a:rPr lang="en-US" sz="2200" i="1">
                        <a:latin typeface="Cambria Math" panose="02040503050406030204" pitchFamily="18" charset="0"/>
                      </a:rPr>
                    </m:ctrlPr>
                  </m:radPr>
                  <m:deg>
                    <m:r>
                      <a:rPr lang="en-US" sz="220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</m:t>
                    </m:r>
                  </m:deg>
                  <m:e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16</m:t>
                    </m:r>
                  </m:e>
                </m:rad>
              </m:oMath>
            </a14:m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14:m xmlns:a14="http://schemas.microsoft.com/office/drawing/2010/main">
              <m:oMath xmlns:m="http://schemas.openxmlformats.org/officeDocument/2006/math">
                <m:r>
                  <a:rPr lang="en-US" sz="2200" i="0">
                    <a:latin typeface="Cambria Math" panose="02040503050406030204" pitchFamily="18" charset="0"/>
                    <a:sym typeface="Wingdings" panose="05000000000000000000" pitchFamily="2" charset="2"/>
                  </a:rPr>
                  <m:t></m:t>
                </m:r>
              </m:oMath>
            </a14:m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20716" cy="705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20" y="5805264"/>
            <a:ext cx="5204539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Q10e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what you have learned in parts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90889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3" indent="-571500">
              <a:buClr>
                <a:srgbClr val="C00000"/>
              </a:buClr>
              <a:buFont typeface="+mj-lt"/>
              <a:buAutoNum type="arabicPeriod" startAt="11"/>
              <a:tabLst>
                <a:tab pos="971550" algn="l"/>
                <a:tab pos="2914650" algn="l"/>
                <a:tab pos="5029200" algn="r"/>
              </a:tabLst>
            </a:pPr>
            <a:r>
              <a:rPr lang="en-U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	Work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  <a:p>
            <a:pPr marL="1371600" lvl="5" indent="-400050">
              <a:buClr>
                <a:srgbClr val="C00000"/>
              </a:buClr>
              <a:buFont typeface="+mj-lt"/>
              <a:buAutoNum type="romanL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⅓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64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400050">
              <a:buClr>
                <a:srgbClr val="C00000"/>
              </a:buClr>
              <a:buFont typeface="+mj-lt"/>
              <a:buAutoNum type="alphaLcPeriod" startAt="2"/>
              <a:tabLst>
                <a:tab pos="291465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your answer to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Q10d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help you work out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5" indent="-400050">
              <a:buClr>
                <a:srgbClr val="C00000"/>
              </a:buClr>
              <a:buFont typeface="+mj-lt"/>
              <a:buAutoNum type="romanLcPeriod"/>
              <a:tabLst>
                <a:tab pos="291465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27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5" indent="-400050">
              <a:buClr>
                <a:srgbClr val="C00000"/>
              </a:buClr>
              <a:buFont typeface="+mj-lt"/>
              <a:buAutoNum type="romanLcPeriod" startAt="3"/>
              <a:tabLst>
                <a:tab pos="291465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2"/>
              <a:tabLst>
                <a:tab pos="2914650" algn="l"/>
                <a:tab pos="5029200" algn="r"/>
              </a:tabLs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 your answer to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Q10e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help you work out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3/4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20716" cy="705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20" y="2165955"/>
            <a:ext cx="5204539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Q11a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hint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64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⅓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out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square your answer.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251520" y="5694347"/>
            <a:ext cx="5204539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Q11a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hint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16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¾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=(16¼)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same strategy as in part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5138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3642"/>
                <a:ext cx="8529270" cy="4736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3" indent="-5715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971550" algn="l"/>
                    <a:tab pos="2914650" algn="l"/>
                    <a:tab pos="5029200" algn="r"/>
                  </a:tabLst>
                </a:pP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	Copy and complete.</a:t>
                </a:r>
              </a:p>
              <a:p>
                <a:pPr marL="1371600" lvl="5" indent="-457200">
                  <a:buClr>
                    <a:srgbClr val="C00000"/>
                  </a:buClr>
                  <a:buFont typeface="+mj-lt"/>
                  <a:buAutoNum type="romanLcPeriod"/>
                  <a:tabLst>
                    <a:tab pos="971550" algn="l"/>
                    <a:tab pos="2857500" algn="l"/>
                    <a:tab pos="5029200" algn="r"/>
                  </a:tabLst>
                </a:pP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7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 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7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10</a:t>
                </a:r>
                <a14:m>
                  <m:oMath xmlns:m="http://schemas.openxmlformats.org/officeDocument/2006/math">
                    <m:r>
                      <a:rPr lang="en-US" sz="2700" i="0" baseline="3000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</m:t>
                    </m:r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  <a14:m>
                  <m:oMath xmlns:m="http://schemas.openxmlformats.org/officeDocument/2006/math">
                    <m:r>
                      <a:rPr lang="en-US" sz="2700" i="0" baseline="3000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</m:t>
                    </m:r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1485900" lvl="5" indent="-571500">
                  <a:buClr>
                    <a:srgbClr val="C00000"/>
                  </a:buClr>
                  <a:buFont typeface="+mj-lt"/>
                  <a:buAutoNum type="romanLcPeriod" startAt="4"/>
                  <a:tabLst>
                    <a:tab pos="971550" algn="l"/>
                    <a:tab pos="2857500" algn="l"/>
                    <a:tab pos="5029200" algn="r"/>
                  </a:tabLst>
                </a:pP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-⅓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700" i="0" baseline="300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v. 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700" i="0" baseline="3000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</m:t>
                    </m:r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49</m:t>
                        </m:r>
                      </m:den>
                    </m:f>
                  </m:oMath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28700" lvl="4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971550" algn="l"/>
                    <a:tab pos="2914650" algn="l"/>
                    <a:tab pos="5029200" algn="r"/>
                  </a:tabLst>
                </a:pP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out</a:t>
                </a:r>
              </a:p>
              <a:p>
                <a:pPr marL="1371600" lvl="5" indent="-342900">
                  <a:buClr>
                    <a:srgbClr val="C00000"/>
                  </a:buClr>
                  <a:buFont typeface="+mj-lt"/>
                  <a:buAutoNum type="romanLcPeriod"/>
                  <a:tabLst>
                    <a:tab pos="971550" algn="l"/>
                    <a:tab pos="2914650" algn="l"/>
                    <a:tab pos="5029200" algn="r"/>
                  </a:tabLst>
                </a:pP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2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36</a:t>
                </a:r>
                <a:r>
                  <a:rPr lang="en-US" sz="2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½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 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125</a:t>
                </a:r>
                <a:r>
                  <a:rPr lang="en-US" sz="2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-⅓</a:t>
                </a:r>
              </a:p>
              <a:p>
                <a:pPr marL="628650" lvl="3" indent="-51435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971550" algn="l"/>
                    <a:tab pos="2914650" algn="l"/>
                    <a:tab pos="5029200" algn="r"/>
                  </a:tabLst>
                </a:pP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Copy and complete.</a:t>
                </a:r>
              </a:p>
              <a:p>
                <a:pPr marL="971550" lvl="4" indent="-400050">
                  <a:buClr>
                    <a:srgbClr val="C00000"/>
                  </a:buClr>
                  <a:buFont typeface="+mj-lt"/>
                  <a:buAutoNum type="alphaLcPeriod"/>
                  <a:tabLst>
                    <a:tab pos="2914650" algn="l"/>
                    <a:tab pos="5029200" algn="r"/>
                  </a:tabLst>
                </a:pP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x 2, so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b="0" i="0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e>
                    </m:rad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400050">
                  <a:buClr>
                    <a:srgbClr val="C00000"/>
                  </a:buClr>
                  <a:buFont typeface="+mj-lt"/>
                  <a:buAutoNum type="alphaLcPeriod"/>
                  <a:tabLst>
                    <a:tab pos="2914650" algn="l"/>
                    <a:tab pos="5029200" algn="r"/>
                  </a:tabLst>
                </a:pP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84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x 21,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b="0" i="0" smtClean="0">
                            <a:latin typeface="Cambria Math" panose="02040503050406030204" pitchFamily="18" charset="0"/>
                          </a:rPr>
                          <m:t>84</m:t>
                        </m:r>
                      </m:e>
                    </m:rad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e>
                    </m:rad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e>
                    </m:rad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e>
                    </m:rad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lvl="4">
                  <a:buClr>
                    <a:srgbClr val="C00000"/>
                  </a:buClr>
                  <a:tabLst>
                    <a:tab pos="971550" algn="l"/>
                    <a:tab pos="2914650" algn="l"/>
                    <a:tab pos="5029200" algn="r"/>
                  </a:tabLst>
                </a:pP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Simplify</a:t>
                </a:r>
              </a:p>
              <a:p>
                <a:pPr marL="1085850" lvl="4" indent="-51435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286000" algn="l"/>
                    <a:tab pos="3714750" algn="l"/>
                    <a:tab pos="5029200" algn="r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b="0" i="0" smtClean="0">
                            <a:latin typeface="Cambria Math" panose="02040503050406030204" pitchFamily="18" charset="0"/>
                          </a:rPr>
                          <m:t>96</m:t>
                        </m:r>
                      </m:e>
                    </m:rad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b="0" i="0" smtClean="0">
                            <a:latin typeface="Cambria Math" panose="02040503050406030204" pitchFamily="18" charset="0"/>
                          </a:rPr>
                          <m:t>175</m:t>
                        </m:r>
                      </m:e>
                    </m:rad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b="0" i="0" smtClean="0">
                            <a:latin typeface="Cambria Math" panose="02040503050406030204" pitchFamily="18" charset="0"/>
                          </a:rPr>
                          <m:t>128</m:t>
                        </m:r>
                      </m:e>
                    </m:rad>
                  </m:oMath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3642"/>
                <a:ext cx="8529270" cy="4736489"/>
              </a:xfrm>
              <a:prstGeom prst="rect">
                <a:avLst/>
              </a:prstGeom>
              <a:blipFill rotWithShape="0">
                <a:blip r:embed="rId4"/>
                <a:stretch>
                  <a:fillRect l="-1215" t="-1158" b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64" y="1196752"/>
            <a:ext cx="720716" cy="7055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251518" y="5920244"/>
            <a:ext cx="8640961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Q13c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Write the square numbers up to 100. Find a square number that is a factor of 96.</a:t>
            </a:r>
          </a:p>
        </p:txBody>
      </p:sp>
    </p:spTree>
    <p:extLst>
      <p:ext uri="{BB962C8B-B14F-4D97-AF65-F5344CB8AC3E}">
        <p14:creationId xmlns:p14="http://schemas.microsoft.com/office/powerpoint/2010/main" val="19301126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3642"/>
                <a:ext cx="5256584" cy="3282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lvl="3" indent="-685800"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971550" algn="l"/>
                    <a:tab pos="2914650" algn="l"/>
                    <a:tab pos="5029200" algn="r"/>
                  </a:tabLst>
                </a:pP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out </a:t>
                </a:r>
              </a:p>
              <a:p>
                <a:pPr marL="1028700" lvl="4" indent="-40005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628900" algn="l"/>
                    <a:tab pos="5029200" algn="r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i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sz="27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700" dirty="0">
                    <a:latin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i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sz="27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700" dirty="0">
                    <a:latin typeface="Cambria Math" panose="02040503050406030204" pitchFamily="18" charset="0"/>
                  </a:rPr>
                  <a:t>	</a:t>
                </a:r>
                <a:r>
                  <a:rPr lang="en-US" sz="27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b.</a:t>
                </a:r>
                <a:r>
                  <a:rPr lang="en-US" sz="27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i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sz="2700" dirty="0">
                    <a:latin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i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en-US" sz="2700" dirty="0">
                  <a:latin typeface="Cambria Math" panose="02040503050406030204" pitchFamily="18" charset="0"/>
                </a:endParaRPr>
              </a:p>
              <a:p>
                <a:pPr marL="1028700" lvl="4" indent="-40005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71550" algn="l"/>
                    <a:tab pos="2628900" algn="l"/>
                    <a:tab pos="5029200" algn="r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i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 sz="2700" dirty="0">
                    <a:latin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i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endParaRPr lang="en-US" sz="2700" dirty="0">
                  <a:latin typeface="Cambria Math" panose="02040503050406030204" pitchFamily="18" charset="0"/>
                </a:endParaRPr>
              </a:p>
              <a:p>
                <a:pPr marL="685800" lvl="3" indent="-685800"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971550" algn="l"/>
                    <a:tab pos="2628900" algn="l"/>
                    <a:tab pos="5029200" algn="r"/>
                  </a:tabLst>
                </a:pPr>
                <a:r>
                  <a:rPr lang="en-US" sz="2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Rationalise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denominator. Simplify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your answer if possible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028700" lvl="4" indent="-40005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628900" algn="l"/>
                    <a:tab pos="5029200" algn="r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i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b="0" i="0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b="0" i="0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rad>
                      </m:den>
                    </m:f>
                  </m:oMath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3642"/>
                <a:ext cx="5256584" cy="3282822"/>
              </a:xfrm>
              <a:prstGeom prst="rect">
                <a:avLst/>
              </a:prstGeom>
              <a:blipFill rotWithShape="0">
                <a:blip r:embed="rId4"/>
                <a:stretch>
                  <a:fillRect l="-1970" t="-1670" r="-3129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20716" cy="705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 flipH="1">
                <a:off x="251520" y="5667898"/>
                <a:ext cx="5204539" cy="883896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Q11a 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hint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First rewrite the denominator.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1520" y="5667898"/>
                <a:ext cx="5204539" cy="8838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 flipH="1">
                <a:off x="251520" y="4634618"/>
                <a:ext cx="5204539" cy="882614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Q15a hint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multiply both the numerator and denominator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1520" y="4634618"/>
                <a:ext cx="5204539" cy="882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1300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43642"/>
            <a:ext cx="540059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buClr>
                <a:srgbClr val="C00000"/>
              </a:buClr>
              <a:tabLst>
                <a:tab pos="971550" algn="l"/>
                <a:tab pos="2914650" algn="l"/>
                <a:tab pos="5029200" algn="r"/>
              </a:tabLst>
            </a:pP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form</a:t>
            </a:r>
          </a:p>
          <a:p>
            <a:pPr marL="514350" lvl="3" indent="-514350">
              <a:buClr>
                <a:srgbClr val="C00000"/>
              </a:buClr>
              <a:buFont typeface="+mj-lt"/>
              <a:buAutoNum type="arabi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these numbers in standard form? If not, give reasons why.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4" indent="-51435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308610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9.004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028700" lvl="4" indent="-51435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308610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4" indent="-514350">
              <a:buClr>
                <a:srgbClr val="C00000"/>
              </a:buClr>
              <a:buFont typeface="+mj-lt"/>
              <a:buAutoNum type="alphaLcPeriod" startAt="3"/>
              <a:tabLst>
                <a:tab pos="971550" algn="l"/>
                <a:tab pos="308610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7.3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028700" lvl="4" indent="-514350">
              <a:buClr>
                <a:srgbClr val="C00000"/>
              </a:buClr>
              <a:buFont typeface="+mj-lt"/>
              <a:buAutoNum type="alphaLcPeriod" startAt="3"/>
              <a:tabLst>
                <a:tab pos="971550" algn="l"/>
                <a:tab pos="308610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0.8 x 10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514350" lvl="3" indent="-514350">
              <a:buClr>
                <a:srgbClr val="C00000"/>
              </a:buClr>
              <a:buFont typeface="+mj-lt"/>
              <a:buAutoNum type="arabicPeriod"/>
              <a:tabLst>
                <a:tab pos="971550" algn="l"/>
                <a:tab pos="308610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each number using standard form,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4" indent="-51435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308610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68 000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6.8 x 10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4" indent="-51435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308610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94 000 000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801 000 </a:t>
            </a:r>
          </a:p>
          <a:p>
            <a:pPr marL="1028700" lvl="4" indent="-514350">
              <a:buClr>
                <a:srgbClr val="C00000"/>
              </a:buClr>
              <a:buFont typeface="+mj-lt"/>
              <a:buAutoNum type="alphaLcPeriod" startAt="4"/>
              <a:tabLst>
                <a:tab pos="971550" algn="l"/>
                <a:tab pos="308610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0.000 004 	</a:t>
            </a:r>
            <a:r>
              <a:rPr lang="en-U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0.0039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4" indent="-514350">
              <a:buClr>
                <a:srgbClr val="C00000"/>
              </a:buClr>
              <a:buFont typeface="+mj-lt"/>
              <a:buAutoNum type="alphaLcPeriod" startAt="6"/>
              <a:tabLst>
                <a:tab pos="971550" algn="l"/>
                <a:tab pos="308610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0.000 000 053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5653271" y="5171127"/>
            <a:ext cx="3167199" cy="138499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Q2d hint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lies between 1 and 10.</a:t>
            </a:r>
          </a:p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by 10 how many times to get 0.000 004?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5652119" y="3542238"/>
            <a:ext cx="3142033" cy="138499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Q2a hint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 lies between 1 and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Multiply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10 how many times to get 68 000?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19" y="1268760"/>
            <a:ext cx="3142034" cy="2007819"/>
          </a:xfrm>
          <a:prstGeom prst="rect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43642"/>
            <a:ext cx="496787" cy="496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639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43642"/>
            <a:ext cx="54005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3" indent="-514350">
              <a:buClr>
                <a:srgbClr val="C00000"/>
              </a:buClr>
              <a:buFont typeface="+mj-lt"/>
              <a:buAutoNum type="arabicPeriod" startAt="3"/>
              <a:tabLst>
                <a:tab pos="971550" algn="l"/>
                <a:tab pos="2914650" algn="l"/>
                <a:tab pos="502920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(4 x10</a:t>
            </a:r>
            <a:r>
              <a:rPr lang="en-US" sz="2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 x (2 x 10</a:t>
            </a:r>
            <a:r>
              <a:rPr lang="en-US" sz="2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1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en-US" sz="21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3 x 10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 x (2 x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6 x 10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 x (1 x 10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6 x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x (8 x 10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7 x 10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 x (8 x 10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8 x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 x (6 x 10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lvl="3" indent="-514350">
              <a:buClr>
                <a:srgbClr val="C00000"/>
              </a:buClr>
              <a:buFont typeface="+mj-lt"/>
              <a:buAutoNum type="arabicPeriod" startAt="3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	Write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2.5 x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1.3 x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	as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ordinary numbers,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2"/>
              <a:tabLst>
                <a:tab pos="2914650" algn="l"/>
                <a:tab pos="5029200" algn="r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your answers to part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to help you work out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2.5 x 10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 + (1.3 x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Strengthen</a:t>
            </a:r>
            <a:endParaRPr lang="en-GB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1" y="5229200"/>
            <a:ext cx="2016224" cy="1368444"/>
          </a:xfrm>
          <a:prstGeom prst="rect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 flipH="1">
            <a:off x="2339752" y="5229200"/>
            <a:ext cx="3121852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Q3d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48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4.8 x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 flipH="1">
                <a:off x="2339752" y="5743272"/>
                <a:ext cx="3121852" cy="854080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Q4a 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10</a:t>
                </a:r>
                <a:r>
                  <a:rPr lang="en-US" sz="20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10000</a:t>
                </a:r>
              </a:p>
              <a:p>
                <a:pPr>
                  <a:tabLst>
                    <a:tab pos="131445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20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39752" y="5743272"/>
                <a:ext cx="3121852" cy="8540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9034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43642"/>
            <a:ext cx="540059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3" indent="-400050">
              <a:buClr>
                <a:srgbClr val="C00000"/>
              </a:buClr>
              <a:buFont typeface="+mj-lt"/>
              <a:buAutoNum type="arabicPeriod"/>
              <a:tabLst>
                <a:tab pos="971550" algn="l"/>
                <a:tab pos="2914650" algn="l"/>
                <a:tab pos="5029200" algn="r"/>
              </a:tabLst>
            </a:pP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Problem-solving 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Square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has a side length of 9.2 cm.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Square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 has a perimeter of 34.4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cm.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Square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 has an area of 80 cm2,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4" indent="-51435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square has the greatest perimeter?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4" indent="-51435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square has the smallest area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00050" lvl="3" indent="-514350">
              <a:buClr>
                <a:srgbClr val="C00000"/>
              </a:buClr>
              <a:buFont typeface="+mj-lt"/>
              <a:buAutoNum type="arabicPeriod"/>
              <a:tabLst>
                <a:tab pos="2914650" algn="l"/>
                <a:tab pos="5029200" algn="r"/>
              </a:tabLs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Show that 27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= 9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239284" y="5694347"/>
            <a:ext cx="519681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communication hint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‘Show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that' means show your working.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522920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30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1.1 – Number Problems and Reasoning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  <a:tabLst>
                <a:tab pos="858838" algn="l"/>
                <a:tab pos="2743200" algn="l"/>
              </a:tabLst>
            </a:pPr>
            <a:r>
              <a:rPr lang="en-US" sz="2000" dirty="0" smtClean="0">
                <a:solidFill>
                  <a:srgbClr val="C00000"/>
                </a:solidFill>
              </a:rPr>
              <a:t>a.</a:t>
            </a:r>
            <a:r>
              <a:rPr lang="en-US" sz="2000" dirty="0" smtClean="0"/>
              <a:t>	Copy and complete this list of all 	possible outcomes for rolling a dice 	and flipping a coin.</a:t>
            </a:r>
            <a:br>
              <a:rPr lang="en-US" sz="2000" dirty="0" smtClean="0"/>
            </a:br>
            <a:r>
              <a:rPr lang="en-US" sz="2000" dirty="0" smtClean="0"/>
              <a:t>	H</a:t>
            </a:r>
            <a:r>
              <a:rPr lang="en-US" sz="2000" dirty="0"/>
              <a:t>, 1 </a:t>
            </a:r>
            <a:r>
              <a:rPr lang="en-US" sz="2000" dirty="0" smtClean="0"/>
              <a:t>	H</a:t>
            </a:r>
            <a:r>
              <a:rPr lang="en-US" sz="2000" dirty="0"/>
              <a:t>, 2 </a:t>
            </a:r>
            <a:br>
              <a:rPr lang="en-US" sz="2000" dirty="0"/>
            </a:br>
            <a:r>
              <a:rPr lang="en-US" sz="2000" dirty="0" smtClean="0"/>
              <a:t>	T</a:t>
            </a:r>
            <a:r>
              <a:rPr lang="en-US" sz="2000" dirty="0"/>
              <a:t>, 1 </a:t>
            </a:r>
            <a:r>
              <a:rPr lang="en-US" sz="2000" dirty="0" smtClean="0"/>
              <a:t>	...................</a:t>
            </a:r>
            <a:endParaRPr lang="en-US" sz="2000" dirty="0"/>
          </a:p>
          <a:p>
            <a:pPr marL="858838" lvl="1" indent="-401638">
              <a:buClr>
                <a:srgbClr val="C00000"/>
              </a:buClr>
              <a:buFont typeface="+mj-lt"/>
              <a:buAutoNum type="alphaLcPeriod" startAt="2"/>
              <a:tabLst>
                <a:tab pos="736600" algn="l"/>
                <a:tab pos="2981325" algn="l"/>
              </a:tabLst>
            </a:pPr>
            <a:r>
              <a:rPr lang="en-US" sz="2000" dirty="0" smtClean="0"/>
              <a:t>How many outcomes are there altogether?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tabLst>
                <a:tab pos="858838" algn="l"/>
                <a:tab pos="1828800" algn="l"/>
              </a:tabLst>
            </a:pPr>
            <a:r>
              <a:rPr lang="en-US" sz="2000" dirty="0" smtClean="0">
                <a:solidFill>
                  <a:srgbClr val="C00000"/>
                </a:solidFill>
              </a:rPr>
              <a:t>a.</a:t>
            </a:r>
            <a:r>
              <a:rPr lang="en-US" sz="2000" dirty="0" smtClean="0"/>
              <a:t> 	Copy </a:t>
            </a:r>
            <a:r>
              <a:rPr lang="en-US" sz="2000" dirty="0"/>
              <a:t>and complete this list of </a:t>
            </a:r>
            <a:r>
              <a:rPr lang="en-US" sz="2000" dirty="0" smtClean="0"/>
              <a:t>all 	possible </a:t>
            </a:r>
            <a:r>
              <a:rPr lang="en-US" sz="2000" dirty="0"/>
              <a:t>outcomes for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spinner </a:t>
            </a:r>
            <a:r>
              <a:rPr lang="en-US" sz="2000" dirty="0"/>
              <a:t>A and </a:t>
            </a:r>
            <a:r>
              <a:rPr lang="en-US" sz="2000" dirty="0" smtClean="0"/>
              <a:t>spinner </a:t>
            </a:r>
            <a:r>
              <a:rPr lang="en-US" sz="2000" dirty="0"/>
              <a:t>B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	2, 1	4, 1	6,1</a:t>
            </a:r>
            <a:br>
              <a:rPr lang="en-US" sz="2000" dirty="0" smtClean="0"/>
            </a:br>
            <a:r>
              <a:rPr lang="en-US" sz="2000" dirty="0" smtClean="0"/>
              <a:t>	2, 3	4, 3	…..</a:t>
            </a:r>
            <a:br>
              <a:rPr lang="en-US" sz="2000" dirty="0" smtClean="0"/>
            </a:br>
            <a:r>
              <a:rPr lang="en-US" sz="2000" dirty="0" smtClean="0"/>
              <a:t>	2, 5	…..	…..</a:t>
            </a:r>
          </a:p>
          <a:p>
            <a:pPr marL="858838" lvl="1" indent="-401638">
              <a:buClr>
                <a:srgbClr val="C00000"/>
              </a:buClr>
              <a:buFont typeface="+mj-lt"/>
              <a:buAutoNum type="alphaLcPeriod" startAt="2"/>
              <a:tabLst>
                <a:tab pos="18288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outcomes are 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altogether.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635" y="3717032"/>
            <a:ext cx="1344442" cy="1374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3225" y="5163281"/>
            <a:ext cx="1354879" cy="14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340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5905" y="1251200"/>
            <a:ext cx="5130191" cy="3870428"/>
            <a:chOff x="3483872" y="1089031"/>
            <a:chExt cx="5264592" cy="3870428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3491880" y="1089031"/>
              <a:ext cx="5256584" cy="3870428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– Exam-Style Questions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63889" y="1666250"/>
              <a:ext cx="5095139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600" dirty="0" smtClean="0"/>
                <a:t>Here are some properties of a number.</a:t>
              </a:r>
            </a:p>
            <a:p>
              <a:pPr marL="34290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972050" algn="r"/>
                </a:tabLst>
              </a:pPr>
              <a:r>
                <a:rPr lang="en-US" sz="2600" dirty="0" smtClean="0"/>
                <a:t>It </a:t>
              </a:r>
              <a:r>
                <a:rPr lang="en-US" sz="2600" dirty="0"/>
                <a:t>is a common factor of 216 and 540.</a:t>
              </a:r>
            </a:p>
            <a:p>
              <a:pPr marL="34290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972050" algn="r"/>
                </a:tabLst>
              </a:pPr>
              <a:r>
                <a:rPr lang="en-US" sz="2600" dirty="0" smtClean="0"/>
                <a:t>It </a:t>
              </a:r>
              <a:r>
                <a:rPr lang="en-US" sz="2600" dirty="0"/>
                <a:t>is a common multiple of 9 and </a:t>
              </a:r>
              <a:r>
                <a:rPr lang="en-US" sz="2600" dirty="0" smtClean="0"/>
                <a:t>12.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600" dirty="0" smtClean="0"/>
                <a:t>Write </a:t>
              </a:r>
              <a:r>
                <a:rPr lang="en-US" sz="2600" dirty="0"/>
                <a:t>two numbers with these properties</a:t>
              </a:r>
              <a:r>
                <a:rPr lang="en-US" sz="2600" dirty="0" smtClean="0"/>
                <a:t>.	</a:t>
              </a:r>
              <a:r>
                <a:rPr lang="en-US" sz="2600" b="1" dirty="0" smtClean="0"/>
                <a:t>(</a:t>
              </a:r>
              <a:r>
                <a:rPr lang="en-US" sz="2600" b="1" dirty="0"/>
                <a:t>6 marks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 flipH="1">
            <a:off x="251520" y="5325015"/>
            <a:ext cx="5204539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There are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marks so most of them are for showing your working</a:t>
            </a:r>
          </a:p>
        </p:txBody>
      </p:sp>
    </p:spTree>
    <p:extLst>
      <p:ext uri="{BB962C8B-B14F-4D97-AF65-F5344CB8AC3E}">
        <p14:creationId xmlns:p14="http://schemas.microsoft.com/office/powerpoint/2010/main" val="38406148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43642"/>
            <a:ext cx="5400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 startAt="4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Write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48,90 and 150 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products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their prime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2"/>
              <a:tabLst>
                <a:tab pos="971550" algn="l"/>
                <a:tab pos="2914650" algn="l"/>
                <a:tab pos="50292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Venn diagram to work out the HCF and LCM of 48,90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150.</a:t>
            </a:r>
          </a:p>
          <a:p>
            <a:pPr marL="457200" lvl="4">
              <a:buClr>
                <a:srgbClr val="C00000"/>
              </a:buClr>
              <a:tabLst>
                <a:tab pos="971550" algn="l"/>
                <a:tab pos="2914650" algn="l"/>
                <a:tab pos="5029200" algn="r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how the diagram can be used to find the HCF and LCM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 two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6658" y="3933056"/>
            <a:ext cx="2621445" cy="2664296"/>
          </a:xfrm>
          <a:prstGeom prst="rect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21650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43642"/>
            <a:ext cx="54005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3" indent="-400050">
              <a:buClr>
                <a:srgbClr val="C00000"/>
              </a:buClr>
              <a:buFont typeface="+mj-lt"/>
              <a:buAutoNum type="arabicPeriod" startAt="5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 new school is deciding whether their lessons should be 30,50 or 60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minutes.</a:t>
            </a:r>
            <a:b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length of lesson fits exactly into the total teaching time of the school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day.</a:t>
            </a:r>
            <a:b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long is the teaching time of the school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day?</a:t>
            </a:r>
            <a:b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Ryan says there is more than one answer to this question. Is Ryan correct? Explain your answer.</a:t>
            </a:r>
          </a:p>
          <a:p>
            <a:pPr marL="400050" lvl="3" indent="-400050">
              <a:buClr>
                <a:srgbClr val="C00000"/>
              </a:buClr>
              <a:buFont typeface="+mj-lt"/>
              <a:buAutoNum type="arabicPeriod" startAt="5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  <a:endParaRPr lang="en-US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prime factors to explain why numbers ending In a zero must be divisible by Z and 5. 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many zeros are there at the end of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x 3</a:t>
            </a:r>
            <a:r>
              <a:rPr lang="en-US" sz="1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x 5</a:t>
            </a:r>
            <a:r>
              <a:rPr lang="en-US" sz="1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prime factors to work out 32 x 9 x 3125. Write your answer as an ordinary number and in standard form.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3789040"/>
            <a:ext cx="720716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14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43642"/>
            <a:ext cx="52565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3" indent="-514350">
              <a:buClr>
                <a:srgbClr val="C00000"/>
              </a:buClr>
              <a:buFont typeface="+mj-lt"/>
              <a:buAutoNum type="arabicPeriod" startAt="7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960" dirty="0">
                <a:latin typeface="Arial" panose="020B0604020202020204" pitchFamily="34" charset="0"/>
                <a:cs typeface="Arial" panose="020B0604020202020204" pitchFamily="34" charset="0"/>
              </a:rPr>
              <a:t>Write each of these as a simplified product of powers.</a:t>
            </a:r>
          </a:p>
          <a:p>
            <a:pPr marL="1028700" lvl="4" indent="-51435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960" dirty="0" smtClean="0">
                <a:latin typeface="Arial" panose="020B0604020202020204" pitchFamily="34" charset="0"/>
                <a:cs typeface="Arial" panose="020B0604020202020204" pitchFamily="34" charset="0"/>
              </a:rPr>
              <a:t>105 </a:t>
            </a:r>
            <a:r>
              <a:rPr lang="en-US" sz="2960" dirty="0">
                <a:latin typeface="Arial" panose="020B0604020202020204" pitchFamily="34" charset="0"/>
                <a:cs typeface="Arial" panose="020B0604020202020204" pitchFamily="34" charset="0"/>
              </a:rPr>
              <a:t>x 23 x 5‘ = (2 x 5)5 x 23 x 5‘ = 2° x 5° x 23 x 5“ = 2° x 5° </a:t>
            </a:r>
            <a:endParaRPr lang="en-US" sz="296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4" indent="-51435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960" dirty="0" smtClean="0"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  <a:r>
              <a:rPr lang="en-US" sz="2960" dirty="0">
                <a:latin typeface="Arial" panose="020B0604020202020204" pitchFamily="34" charset="0"/>
                <a:cs typeface="Arial" panose="020B0604020202020204" pitchFamily="34" charset="0"/>
              </a:rPr>
              <a:t>x 24 x 33 </a:t>
            </a:r>
            <a:endParaRPr lang="en-US" sz="296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4" indent="-51435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960" dirty="0" smtClean="0">
                <a:latin typeface="Arial" panose="020B0604020202020204" pitchFamily="34" charset="0"/>
                <a:cs typeface="Arial" panose="020B0604020202020204" pitchFamily="34" charset="0"/>
              </a:rPr>
              <a:t>153 </a:t>
            </a:r>
            <a:r>
              <a:rPr lang="en-US" sz="2960" dirty="0">
                <a:latin typeface="Arial" panose="020B0604020202020204" pitchFamily="34" charset="0"/>
                <a:cs typeface="Arial" panose="020B0604020202020204" pitchFamily="34" charset="0"/>
              </a:rPr>
              <a:t>x 104 x 62 </a:t>
            </a:r>
            <a:endParaRPr lang="en-US" sz="296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4" indent="-51435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960" dirty="0" smtClean="0">
                <a:latin typeface="Arial" panose="020B0604020202020204" pitchFamily="34" charset="0"/>
                <a:cs typeface="Arial" panose="020B0604020202020204" pitchFamily="34" charset="0"/>
              </a:rPr>
              <a:t>30‘x24*xl53</a:t>
            </a:r>
            <a:endParaRPr lang="en-US" sz="29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3" indent="-514350">
              <a:buClr>
                <a:srgbClr val="C00000"/>
              </a:buClr>
              <a:buFont typeface="+mj-lt"/>
              <a:buAutoNum type="arabicPeriod" startAt="7"/>
              <a:tabLst>
                <a:tab pos="971550" algn="l"/>
                <a:tab pos="2914650" algn="l"/>
                <a:tab pos="5029200" algn="r"/>
              </a:tabLst>
            </a:pPr>
            <a:r>
              <a:rPr lang="en-US" sz="296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 </a:t>
            </a:r>
            <a:r>
              <a:rPr lang="en-US" sz="2960" dirty="0">
                <a:latin typeface="Arial" panose="020B0604020202020204" pitchFamily="34" charset="0"/>
                <a:cs typeface="Arial" panose="020B0604020202020204" pitchFamily="34" charset="0"/>
              </a:rPr>
              <a:t>the value of 5.1</a:t>
            </a:r>
            <a:r>
              <a:rPr lang="en-US" sz="296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20716" cy="705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20" y="5940569"/>
            <a:ext cx="5204539" cy="58477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258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43642"/>
            <a:ext cx="52565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3" indent="-400050">
              <a:buClr>
                <a:srgbClr val="C00000"/>
              </a:buClr>
              <a:buFont typeface="+mj-lt"/>
              <a:buAutoNum type="arabicPeriod" startAt="9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Write each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  <a:p>
            <a:pPr marL="1314450" lvl="5" indent="-400050">
              <a:buClr>
                <a:srgbClr val="C00000"/>
              </a:buClr>
              <a:buFont typeface="+mj-lt"/>
              <a:buAutoNum type="romanLcPeriod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ordinary number </a:t>
            </a:r>
          </a:p>
          <a:p>
            <a:pPr marL="1314450" lvl="5" indent="-400050">
              <a:buClr>
                <a:srgbClr val="C00000"/>
              </a:buClr>
              <a:buFont typeface="+mj-lt"/>
              <a:buAutoNum type="romanLcPeriod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 form,</a:t>
            </a:r>
          </a:p>
          <a:p>
            <a:pPr marL="800100" lvl="4" indent="-40005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Saturn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a diameter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120 536 000m. Convert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kilometres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4" indent="-40005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distance from the Sun to Mars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227 900 000km. Convert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distance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metres. </a:t>
            </a:r>
          </a:p>
          <a:p>
            <a:pPr marL="800100" lvl="4" indent="-40005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diameter of a grain of sand is 4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pm. Convert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to metres,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4" indent="-400050">
              <a:buClr>
                <a:srgbClr val="C00000"/>
              </a:buClr>
              <a:buFont typeface="+mj-lt"/>
              <a:buAutoNum type="alphaLcPeriod"/>
              <a:tabLst>
                <a:tab pos="2914650" algn="l"/>
                <a:tab pos="5029200" algn="r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wavelength of an X-ray is 0.1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nm. Convert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to metres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695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43642"/>
            <a:ext cx="52565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3" indent="-514350">
              <a:buClr>
                <a:srgbClr val="C00000"/>
              </a:buClr>
              <a:buFont typeface="+mj-lt"/>
              <a:buAutoNum type="arabicPeriod" startAt="10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450" dirty="0" smtClean="0"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2450" dirty="0">
                <a:latin typeface="Arial" panose="020B0604020202020204" pitchFamily="34" charset="0"/>
                <a:cs typeface="Arial" panose="020B0604020202020204" pitchFamily="34" charset="0"/>
              </a:rPr>
              <a:t>six months, new </a:t>
            </a:r>
            <a:r>
              <a:rPr lang="en-US" sz="2450" dirty="0" err="1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sz="2450" dirty="0">
                <a:latin typeface="Arial" panose="020B0604020202020204" pitchFamily="34" charset="0"/>
                <a:cs typeface="Arial" panose="020B0604020202020204" pitchFamily="34" charset="0"/>
              </a:rPr>
              <a:t> plates are issued in the </a:t>
            </a:r>
            <a:r>
              <a:rPr lang="en-US" sz="2450" dirty="0" smtClean="0">
                <a:latin typeface="Arial" panose="020B0604020202020204" pitchFamily="34" charset="0"/>
                <a:cs typeface="Arial" panose="020B0604020202020204" pitchFamily="34" charset="0"/>
              </a:rPr>
              <a:t>UK.</a:t>
            </a:r>
            <a:br>
              <a:rPr lang="en-US" sz="24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5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50" dirty="0" err="1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sz="2450" dirty="0">
                <a:latin typeface="Arial" panose="020B0604020202020204" pitchFamily="34" charset="0"/>
                <a:cs typeface="Arial" panose="020B0604020202020204" pitchFamily="34" charset="0"/>
              </a:rPr>
              <a:t> plate consists of two letters, then two numbers, then three letters. The numbers are fixed, but the letters vary.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45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50" dirty="0">
                <a:latin typeface="Arial" panose="020B0604020202020204" pitchFamily="34" charset="0"/>
                <a:cs typeface="Arial" panose="020B0604020202020204" pitchFamily="34" charset="0"/>
              </a:rPr>
              <a:t>all letters can be used, how many possible combinations are there? </a:t>
            </a:r>
            <a:endParaRPr lang="en-US" sz="24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45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50" dirty="0">
                <a:latin typeface="Arial" panose="020B0604020202020204" pitchFamily="34" charset="0"/>
                <a:cs typeface="Arial" panose="020B0604020202020204" pitchFamily="34" charset="0"/>
              </a:rPr>
              <a:t>only 21 letters can be used, how may possible combinations are there?</a:t>
            </a:r>
            <a:endParaRPr lang="en-US" sz="245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20716" cy="705543"/>
          </a:xfrm>
          <a:prstGeom prst="rect">
            <a:avLst/>
          </a:prstGeom>
        </p:spPr>
      </p:pic>
      <p:pic>
        <p:nvPicPr>
          <p:cNvPr id="1026" name="Picture 2" descr="Image result for uk license plat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5971306"/>
            <a:ext cx="2487191" cy="60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k license pl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72" y="5977289"/>
            <a:ext cx="2593425" cy="59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458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43642"/>
            <a:ext cx="52565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3" indent="-514350">
              <a:buClr>
                <a:srgbClr val="C00000"/>
              </a:buClr>
              <a:buFont typeface="+mj-lt"/>
              <a:buAutoNum type="arabicPeriod" startAt="11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/ Problem-solving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container ship carries 1.8 «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kg.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aeroplane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can carry 3.8 x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kg.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the difference in their mass? Write your answer in standard form.</a:t>
            </a:r>
            <a:endParaRPr lang="en-US" sz="2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5905" y="3152214"/>
            <a:ext cx="5130191" cy="2293010"/>
            <a:chOff x="3483872" y="1089031"/>
            <a:chExt cx="5264592" cy="2293010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3491880" y="1089031"/>
              <a:ext cx="5256584" cy="2271272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3563889" y="1666250"/>
                  <a:ext cx="5095139" cy="17157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0"/>
                    </a:spcAft>
                    <a:tabLst>
                      <a:tab pos="4972050" algn="r"/>
                    </a:tabLst>
                  </a:pPr>
                  <a:r>
                    <a:rPr lang="en-US" sz="2300" dirty="0" smtClean="0"/>
                    <a:t>Work out</a:t>
                  </a:r>
                </a:p>
                <a:p>
                  <a:pPr marL="457200" indent="-457200">
                    <a:spcAft>
                      <a:spcPts val="0"/>
                    </a:spcAft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2228850" algn="l"/>
                      <a:tab pos="4972050" algn="r"/>
                    </a:tabLs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300" dirty="0" smtClean="0"/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300" dirty="0" smtClean="0"/>
                    <a:t>	</a:t>
                  </a:r>
                  <a:r>
                    <a:rPr lang="en-US" sz="2300" dirty="0" smtClean="0">
                      <a:solidFill>
                        <a:srgbClr val="C00000"/>
                      </a:solidFill>
                    </a:rPr>
                    <a:t>b.</a:t>
                  </a:r>
                  <a:r>
                    <a:rPr lang="en-US" sz="2300" dirty="0" smtClean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72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300" dirty="0" smtClean="0"/>
                    <a:t>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3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300" dirty="0" smtClean="0"/>
                </a:p>
                <a:p>
                  <a:pPr>
                    <a:spcAft>
                      <a:spcPts val="0"/>
                    </a:spcAft>
                    <a:buClr>
                      <a:srgbClr val="C00000"/>
                    </a:buClr>
                    <a:tabLst>
                      <a:tab pos="2228850" algn="l"/>
                      <a:tab pos="4972050" algn="r"/>
                    </a:tabLst>
                  </a:pPr>
                  <a:r>
                    <a:rPr lang="en-US" sz="2300" dirty="0" smtClean="0"/>
                    <a:t>Write </a:t>
                  </a:r>
                  <a:r>
                    <a:rPr lang="en-US" sz="2300" dirty="0"/>
                    <a:t>each answer in the form </a:t>
                  </a:r>
                  <a:r>
                    <a:rPr lang="en-US" sz="2300" dirty="0" smtClean="0"/>
                    <a:t>a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2300" dirty="0" smtClean="0"/>
                    <a:t>.	</a:t>
                  </a:r>
                </a:p>
                <a:p>
                  <a:pPr>
                    <a:spcAft>
                      <a:spcPts val="0"/>
                    </a:spcAft>
                    <a:buClr>
                      <a:srgbClr val="C00000"/>
                    </a:buClr>
                    <a:tabLst>
                      <a:tab pos="2228850" algn="l"/>
                      <a:tab pos="4743450" algn="r"/>
                      <a:tab pos="4972050" algn="r"/>
                    </a:tabLst>
                  </a:pPr>
                  <a:r>
                    <a:rPr lang="en-US" sz="2300" b="1" dirty="0"/>
                    <a:t>	</a:t>
                  </a:r>
                  <a:r>
                    <a:rPr lang="en-US" sz="2300" b="1" dirty="0" smtClean="0"/>
                    <a:t>	(</a:t>
                  </a:r>
                  <a:r>
                    <a:rPr lang="en-US" sz="2300" b="1" dirty="0"/>
                    <a:t>3 marks)</a:t>
                  </a: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9" y="1666250"/>
                  <a:ext cx="5095139" cy="171579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843" t="-2847" r="-983" b="-71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ectangle 13"/>
          <p:cNvSpPr/>
          <p:nvPr/>
        </p:nvSpPr>
        <p:spPr>
          <a:xfrm flipH="1">
            <a:off x="251520" y="5517232"/>
            <a:ext cx="5204539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Q12 strategy hint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 add and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fractions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to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with a common denominator.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3155505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414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43642"/>
            <a:ext cx="5256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3" indent="-628650">
              <a:buClr>
                <a:srgbClr val="C00000"/>
              </a:buClr>
              <a:buFont typeface="+mj-lt"/>
              <a:buAutoNum type="arabicPeriod" startAt="13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3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a surd 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rationalise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the denominator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293217"/>
            <a:ext cx="705543" cy="70554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5905" y="2204864"/>
            <a:ext cx="5130191" cy="3501097"/>
            <a:chOff x="3483872" y="1089030"/>
            <a:chExt cx="5264592" cy="3501097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3491880" y="1089030"/>
              <a:ext cx="5256584" cy="3501097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63889" y="1666250"/>
              <a:ext cx="5095139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/>
                <a:t>A restaurant offers 5 starters, 7 mains and 3 desserts. A customer can choose</a:t>
              </a:r>
            </a:p>
            <a:p>
              <a:pPr marL="34290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972050" algn="r"/>
                </a:tabLst>
              </a:pPr>
              <a:r>
                <a:rPr lang="en-US" sz="2300" dirty="0" smtClean="0"/>
                <a:t>just </a:t>
              </a:r>
              <a:r>
                <a:rPr lang="en-US" sz="2300" dirty="0"/>
                <a:t>one course</a:t>
              </a:r>
            </a:p>
            <a:p>
              <a:pPr marL="34290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972050" algn="r"/>
                </a:tabLst>
              </a:pPr>
              <a:r>
                <a:rPr lang="en-US" sz="2300" dirty="0" smtClean="0"/>
                <a:t>any </a:t>
              </a:r>
              <a:r>
                <a:rPr lang="en-US" sz="2300" dirty="0"/>
                <a:t>combination of two courses</a:t>
              </a:r>
            </a:p>
            <a:p>
              <a:pPr marL="34290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972050" algn="r"/>
                </a:tabLst>
              </a:pPr>
              <a:r>
                <a:rPr lang="en-US" sz="2300" dirty="0" smtClean="0"/>
                <a:t>all </a:t>
              </a:r>
              <a:r>
                <a:rPr lang="en-US" sz="2300" dirty="0"/>
                <a:t>three courses.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/>
                <a:t>Show that a customer has 191 options altogether</a:t>
              </a:r>
              <a:r>
                <a:rPr lang="en-US" sz="2300" dirty="0" smtClean="0"/>
                <a:t>.	</a:t>
              </a:r>
              <a:r>
                <a:rPr lang="en-US" sz="2300" b="1" dirty="0" smtClean="0"/>
                <a:t>(</a:t>
              </a:r>
              <a:r>
                <a:rPr lang="en-US" sz="2300" b="1" dirty="0"/>
                <a:t>3 marks)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 flipH="1">
            <a:off x="251520" y="5798781"/>
            <a:ext cx="5204539" cy="798571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Show your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working clearly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20716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064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19" y="1243642"/>
                <a:ext cx="5256585" cy="410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3" indent="-571500">
                  <a:buClr>
                    <a:srgbClr val="C00000"/>
                  </a:buClr>
                  <a:buFont typeface="+mj-lt"/>
                  <a:buAutoNum type="arabicPeriod" startAt="15"/>
                  <a:tabLst>
                    <a:tab pos="914400" algn="l"/>
                    <a:tab pos="971550" algn="l"/>
                    <a:tab pos="291465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Estimate the value of</a:t>
                </a:r>
              </a:p>
              <a:p>
                <a:pPr marL="10287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971550" algn="l"/>
                    <a:tab pos="291465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3.1 X 10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10287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971550" algn="l"/>
                    <a:tab pos="2914650" algn="l"/>
                    <a:tab pos="5029200" algn="r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62 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104</m:t>
                        </m:r>
                      </m:e>
                    </m:rad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287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971550" algn="l"/>
                    <a:tab pos="291465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1.9 x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b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lvl="3" indent="-571500">
                  <a:buClr>
                    <a:srgbClr val="C00000"/>
                  </a:buClr>
                  <a:buFont typeface="+mj-lt"/>
                  <a:buAutoNum type="arabicPeriod" startAt="15"/>
                  <a:tabLst>
                    <a:tab pos="914400" algn="l"/>
                    <a:tab pos="971550" algn="l"/>
                    <a:tab pos="291465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Estimate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the nearest whole number</a:t>
                </a:r>
              </a:p>
              <a:p>
                <a:pPr marL="10287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343150" algn="l"/>
                    <a:tab pos="360045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2.7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1.4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2.1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1028700" lvl="4" indent="-457200"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971550" algn="l"/>
                    <a:tab pos="2343150" algn="l"/>
                    <a:tab pos="3600450" algn="l"/>
                    <a:tab pos="5029200" algn="r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</m:oMath>
                </a14:m>
                <a:endPara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243642"/>
                <a:ext cx="5256585" cy="4102662"/>
              </a:xfrm>
              <a:prstGeom prst="rect">
                <a:avLst/>
              </a:prstGeom>
              <a:blipFill rotWithShape="0">
                <a:blip r:embed="rId4"/>
                <a:stretch>
                  <a:fillRect l="-1506" t="-1040" b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Extend</a:t>
            </a:r>
            <a:endParaRPr lang="en-GB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83297"/>
            <a:ext cx="705543" cy="7055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H="1">
            <a:off x="251520" y="2852936"/>
            <a:ext cx="5204539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Q15a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(3.1 x 10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3.1 x 10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3.1 x 10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93" y="5375755"/>
            <a:ext cx="3628323" cy="1209442"/>
          </a:xfrm>
          <a:prstGeom prst="rect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43843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7544" y="1243642"/>
                <a:ext cx="7416824" cy="547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0050" lvl="3" indent="-400050">
                  <a:buClr>
                    <a:srgbClr val="C00000"/>
                  </a:buClr>
                  <a:buFont typeface="Arial" panose="020B0604020202020204" pitchFamily="34" charset="0"/>
                  <a:buChar char="®"/>
                  <a:tabLst>
                    <a:tab pos="914400" algn="l"/>
                    <a:tab pos="971550" algn="l"/>
                    <a:tab pos="2914650" algn="l"/>
                    <a:tab pos="5029200" algn="r"/>
                  </a:tabLst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When there are m ways of doing one task and n ways of doing a different task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total number of ways the two tasks can be done is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lvl="3" indent="-400050">
                  <a:buClr>
                    <a:srgbClr val="C00000"/>
                  </a:buClr>
                  <a:buFont typeface="Arial" panose="020B0604020202020204" pitchFamily="34" charset="0"/>
                  <a:buChar char="®"/>
                  <a:tabLst>
                    <a:tab pos="914400" algn="l"/>
                    <a:tab pos="971550" algn="l"/>
                    <a:tab pos="2914650" algn="l"/>
                    <a:tab pos="5029200" algn="r"/>
                  </a:tabLst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can round numbers to 1 or 2 significant figures to estimate the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answers to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calculations, including calculations with powers and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roots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lvl="3" indent="-400050">
                  <a:buClr>
                    <a:srgbClr val="C00000"/>
                  </a:buClr>
                  <a:buFont typeface="Arial" panose="020B0604020202020204" pitchFamily="34" charset="0"/>
                  <a:buChar char="®"/>
                  <a:tabLst>
                    <a:tab pos="914400" algn="l"/>
                    <a:tab pos="971550" algn="l"/>
                    <a:tab pos="2914650" algn="l"/>
                    <a:tab pos="5029200" algn="r"/>
                  </a:tabLst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can use a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factor tree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to write a number as the product of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its prime factors</a:t>
                </a:r>
              </a:p>
              <a:p>
                <a:pPr marL="400050" lvl="3" indent="-400050">
                  <a:buClr>
                    <a:srgbClr val="C00000"/>
                  </a:buClr>
                  <a:buFont typeface="Arial" panose="020B0604020202020204" pitchFamily="34" charset="0"/>
                  <a:buChar char="®"/>
                  <a:tabLst>
                    <a:tab pos="914400" algn="l"/>
                    <a:tab pos="971550" algn="l"/>
                    <a:tab pos="2914650" algn="l"/>
                    <a:tab pos="5029200" algn="r"/>
                  </a:tabLst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can use a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Venn diagram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of prime factors to work out the 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highest common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lowest common multiple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of two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numbers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lvl="3" indent="-400050">
                  <a:buClr>
                    <a:srgbClr val="C00000"/>
                  </a:buClr>
                  <a:buFont typeface="Arial" panose="020B0604020202020204" pitchFamily="34" charset="0"/>
                  <a:buChar char="®"/>
                  <a:tabLst>
                    <a:tab pos="914400" algn="l"/>
                    <a:tab pos="971550" algn="l"/>
                    <a:tab pos="2914650" algn="l"/>
                    <a:tab pos="5029200" algn="r"/>
                  </a:tabLst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factor decomposition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of a number is the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no.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written as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product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of its prime factors. It is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usually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written in index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lvl="3" indent="-400050">
                  <a:buClr>
                    <a:srgbClr val="C00000"/>
                  </a:buClr>
                  <a:buFont typeface="Arial" panose="020B0604020202020204" pitchFamily="34" charset="0"/>
                  <a:buChar char="®"/>
                  <a:tabLst>
                    <a:tab pos="971550" algn="l"/>
                    <a:tab pos="2228850" algn="l"/>
                    <a:tab pos="3771900" algn="l"/>
                  </a:tabLst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When multiplying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powers, add the indices: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30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30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30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m+n</a:t>
                </a:r>
                <a:r>
                  <a:rPr lang="en-US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dividing powers, subtract the indices: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30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÷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30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30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raise a power to another power, multiply the indices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x-n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x</a:t>
                </a:r>
                <a:r>
                  <a:rPr lang="en-US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30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lvl="3" indent="-400050">
                  <a:buClr>
                    <a:srgbClr val="C00000"/>
                  </a:buClr>
                  <a:buFont typeface="Arial" panose="020B0604020202020204" pitchFamily="34" charset="0"/>
                  <a:buChar char="®"/>
                  <a:tabLst>
                    <a:tab pos="914400" algn="l"/>
                    <a:tab pos="971550" algn="l"/>
                  </a:tabLst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in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standard form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is written in the formats 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10</a:t>
                </a:r>
                <a:r>
                  <a:rPr lang="en-US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number between 1 and 10 and 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an integer.</a:t>
                </a:r>
                <a:endParaRPr lang="en-US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43642"/>
                <a:ext cx="7416824" cy="5470921"/>
              </a:xfrm>
              <a:prstGeom prst="rect">
                <a:avLst/>
              </a:prstGeom>
              <a:blipFill rotWithShape="0">
                <a:blip r:embed="rId4"/>
                <a:stretch>
                  <a:fillRect l="-576" t="-557" r="-905" b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Knowledge Check</a:t>
            </a:r>
            <a:endParaRPr lang="en-GB" b="1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51520" y="1283297"/>
            <a:ext cx="216024" cy="524204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32240" y="177281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Mastery lesson 1.1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255561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Mastery lesson 1.2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313167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Mastery lesson 1.3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9379" y="392376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Mastery lesson 1.3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486916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Mastery lesson 1.3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530294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accent2"/>
                </a:solidFill>
              </a:rPr>
              <a:t>Mastery lesson 1.4, 1.5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630002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Mastery lesson 1.6</a:t>
            </a:r>
            <a:endParaRPr lang="en-US" b="1" i="1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23728" y="1916832"/>
            <a:ext cx="457565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123728" y="2780928"/>
            <a:ext cx="457565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791004" y="3356992"/>
            <a:ext cx="39412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51720" y="4149080"/>
            <a:ext cx="457565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699379" y="4797152"/>
            <a:ext cx="176877" cy="1846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44208" y="5517232"/>
            <a:ext cx="5775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76045" y="6453336"/>
            <a:ext cx="51769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9732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1.1 – Number Problems and Reasoning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3"/>
              <a:tabLst>
                <a:tab pos="858838" algn="l"/>
                <a:tab pos="2743200" algn="l"/>
              </a:tabLst>
            </a:pPr>
            <a:r>
              <a:rPr lang="en-US" sz="2600" dirty="0"/>
              <a:t>How many possible outcomes are there when a rolling </a:t>
            </a:r>
            <a:endParaRPr lang="en-US" sz="26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600" dirty="0" smtClean="0"/>
              <a:t>dice 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600" dirty="0" smtClean="0"/>
              <a:t>flipping </a:t>
            </a:r>
            <a:r>
              <a:rPr lang="en-US" sz="2600" dirty="0"/>
              <a:t>a coin </a:t>
            </a:r>
            <a:endParaRPr lang="en-US" sz="26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600" dirty="0" smtClean="0"/>
              <a:t>spinning </a:t>
            </a:r>
            <a:r>
              <a:rPr lang="en-US" sz="2600" dirty="0"/>
              <a:t>A in </a:t>
            </a:r>
            <a:r>
              <a:rPr lang="en-US" sz="2600" b="1" dirty="0"/>
              <a:t>Q2</a:t>
            </a:r>
            <a:r>
              <a:rPr lang="en-US" sz="2600" dirty="0"/>
              <a:t> </a:t>
            </a:r>
            <a:endParaRPr lang="en-US" sz="26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600" dirty="0" smtClean="0"/>
              <a:t>spinning </a:t>
            </a:r>
            <a:r>
              <a:rPr lang="en-US" sz="2600" dirty="0"/>
              <a:t>B in </a:t>
            </a:r>
            <a:r>
              <a:rPr lang="en-US" sz="2600" b="1" dirty="0"/>
              <a:t>Q2</a:t>
            </a:r>
            <a:r>
              <a:rPr lang="en-US" sz="2600" dirty="0"/>
              <a:t>?</a:t>
            </a:r>
          </a:p>
          <a:p>
            <a:pPr>
              <a:buClr>
                <a:srgbClr val="C00000"/>
              </a:buClr>
              <a:tabLst>
                <a:tab pos="858838" algn="l"/>
                <a:tab pos="2743200" algn="l"/>
              </a:tabLst>
            </a:pPr>
            <a:r>
              <a:rPr lang="en-US" sz="2600" b="1" dirty="0"/>
              <a:t>Discussion</a:t>
            </a:r>
            <a:r>
              <a:rPr lang="en-US" sz="2600" dirty="0"/>
              <a:t> What do you notice about your answers to </a:t>
            </a:r>
            <a:endParaRPr lang="en-US" sz="2600" dirty="0" smtClean="0"/>
          </a:p>
          <a:p>
            <a:pPr marL="971550" lvl="1" indent="-514350">
              <a:buClr>
                <a:srgbClr val="C00000"/>
              </a:buClr>
              <a:buFont typeface="+mj-lt"/>
              <a:buAutoNum type="romanLcPeriod"/>
              <a:tabLst>
                <a:tab pos="858838" algn="l"/>
                <a:tab pos="2743200" algn="l"/>
              </a:tabLst>
            </a:pPr>
            <a:r>
              <a:rPr lang="en-US" sz="2600" b="1" dirty="0" smtClean="0"/>
              <a:t>Q1b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b="1" dirty="0"/>
              <a:t>Q3a</a:t>
            </a:r>
            <a:r>
              <a:rPr lang="en-US" sz="2600" dirty="0"/>
              <a:t> and b above </a:t>
            </a:r>
            <a:endParaRPr lang="en-US" sz="2600" dirty="0" smtClean="0"/>
          </a:p>
          <a:p>
            <a:pPr marL="971550" lvl="1" indent="-514350">
              <a:buClr>
                <a:srgbClr val="C00000"/>
              </a:buClr>
              <a:buFont typeface="+mj-lt"/>
              <a:buAutoNum type="romanLcPeriod"/>
              <a:tabLst>
                <a:tab pos="858838" algn="l"/>
                <a:tab pos="2743200" algn="l"/>
              </a:tabLst>
            </a:pPr>
            <a:r>
              <a:rPr lang="en-US" sz="2600" b="1" dirty="0" smtClean="0"/>
              <a:t>Q2b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b="1" dirty="0"/>
              <a:t>Q3c</a:t>
            </a:r>
            <a:r>
              <a:rPr lang="en-US" sz="2600" dirty="0"/>
              <a:t> and d above?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277542" y="5694347"/>
            <a:ext cx="52045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1.1</a:t>
            </a:r>
          </a:p>
        </p:txBody>
      </p:sp>
    </p:spTree>
    <p:extLst>
      <p:ext uri="{BB962C8B-B14F-4D97-AF65-F5344CB8AC3E}">
        <p14:creationId xmlns:p14="http://schemas.microsoft.com/office/powerpoint/2010/main" val="21460386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28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243642"/>
            <a:ext cx="835292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3" indent="-400050">
              <a:buClr>
                <a:srgbClr val="C00000"/>
              </a:buClr>
              <a:buFont typeface="Arial" panose="020B0604020202020204" pitchFamily="34" charset="0"/>
              <a:buChar char="®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To write a number in standard form:</a:t>
            </a:r>
          </a:p>
          <a:p>
            <a:pPr marL="857250" lvl="4" indent="-400050">
              <a:buClr>
                <a:srgbClr val="C00000"/>
              </a:buClr>
              <a:buFont typeface="Courier New" panose="02070309020205020404" pitchFamily="49" charset="0"/>
              <a:buChar char="o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out the value of A</a:t>
            </a:r>
          </a:p>
          <a:p>
            <a:pPr marL="857250" lvl="4" indent="-400050">
              <a:buClr>
                <a:srgbClr val="C00000"/>
              </a:buClr>
              <a:buFont typeface="Courier New" panose="02070309020205020404" pitchFamily="49" charset="0"/>
              <a:buChar char="o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out how many times A must be multiplied or divided by </a:t>
            </a: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b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	This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is the value of </a:t>
            </a:r>
            <a:r>
              <a:rPr lang="en-US" sz="218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1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3" indent="-400050">
              <a:buClr>
                <a:srgbClr val="C00000"/>
              </a:buClr>
              <a:buFont typeface="Arial" panose="020B0604020202020204" pitchFamily="34" charset="0"/>
              <a:buChar char="®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simplify a surd, identify any factors that are square </a:t>
            </a: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en-US" sz="21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3" indent="-400050">
              <a:buClr>
                <a:srgbClr val="C00000"/>
              </a:buClr>
              <a:buFont typeface="Arial" panose="020B0604020202020204" pitchFamily="34" charset="0"/>
              <a:buChar char="®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180" dirty="0" err="1">
                <a:latin typeface="Arial" panose="020B0604020202020204" pitchFamily="34" charset="0"/>
                <a:cs typeface="Arial" panose="020B0604020202020204" pitchFamily="34" charset="0"/>
              </a:rPr>
              <a:t>rationalise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 a denominator, multiply the numerator and the </a:t>
            </a: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denominator by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the surd in the denominator and simplify. </a:t>
            </a:r>
          </a:p>
          <a:p>
            <a:pPr marL="0" lvl="3">
              <a:buClr>
                <a:srgbClr val="C00000"/>
              </a:buClr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For each statement A, B and C, choose a score:</a:t>
            </a:r>
          </a:p>
          <a:p>
            <a:pPr marL="0" lvl="3">
              <a:buClr>
                <a:srgbClr val="C00000"/>
              </a:buClr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1 - strongly disagree; 2 - d </a:t>
            </a:r>
            <a:r>
              <a:rPr lang="en-US" sz="2180" dirty="0" err="1">
                <a:latin typeface="Arial" panose="020B0604020202020204" pitchFamily="34" charset="0"/>
                <a:cs typeface="Arial" panose="020B0604020202020204" pitchFamily="34" charset="0"/>
              </a:rPr>
              <a:t>isagree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; 3 - agree; 4 - strongly agree </a:t>
            </a:r>
            <a:endParaRPr lang="en-US" sz="218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buClr>
                <a:srgbClr val="C00000"/>
              </a:buClr>
              <a:buFont typeface="+mj-lt"/>
              <a:buAutoNum type="alphaUcPeriod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always try hard in mathematics </a:t>
            </a:r>
            <a:endParaRPr lang="en-US" sz="218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buClr>
                <a:srgbClr val="C00000"/>
              </a:buClr>
              <a:buFont typeface="+mj-lt"/>
              <a:buAutoNum type="alphaUcPeriod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Doing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mathematics never makes me worried </a:t>
            </a:r>
            <a:endParaRPr lang="en-US" sz="218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buClr>
                <a:srgbClr val="C00000"/>
              </a:buClr>
              <a:buFont typeface="+mj-lt"/>
              <a:buAutoNum type="alphaUcPeriod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180" dirty="0" smtClean="0">
                <a:latin typeface="Arial" panose="020B0604020202020204" pitchFamily="34" charset="0"/>
                <a:cs typeface="Arial" panose="020B0604020202020204" pitchFamily="34" charset="0"/>
              </a:rPr>
              <a:t>l am 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good at mathematics</a:t>
            </a:r>
          </a:p>
          <a:p>
            <a:pPr marL="0" lvl="3">
              <a:buClr>
                <a:srgbClr val="C00000"/>
              </a:buClr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For any statement you scored less than 3, write down two things you could do so that you agree more strongly </a:t>
            </a:r>
            <a:r>
              <a:rPr lang="en-US" sz="218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180" dirty="0">
                <a:latin typeface="Arial" panose="020B0604020202020204" pitchFamily="34" charset="0"/>
                <a:cs typeface="Arial" panose="020B0604020202020204" pitchFamily="34" charset="0"/>
              </a:rPr>
              <a:t> n the future.</a:t>
            </a:r>
            <a:endParaRPr lang="en-US" sz="218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Knowledge Check</a:t>
            </a:r>
            <a:endParaRPr lang="en-GB" b="1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51520" y="1283297"/>
            <a:ext cx="216024" cy="2712475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88224" y="220486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Mastery lesson 1.6</a:t>
            </a:r>
            <a:endParaRPr lang="en-US" b="1" i="1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27984" y="2348880"/>
            <a:ext cx="21273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88224" y="255561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Mastery lesson 1.7</a:t>
            </a:r>
            <a:endParaRPr lang="en-US" b="1" i="1" dirty="0">
              <a:solidFill>
                <a:schemeClr val="accent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868144" y="2771636"/>
            <a:ext cx="687220" cy="813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88224" y="399577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Mastery lesson 1.8</a:t>
            </a:r>
            <a:endParaRPr lang="en-US" b="1" i="1" dirty="0">
              <a:solidFill>
                <a:schemeClr val="accent2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6228184" y="3995772"/>
            <a:ext cx="432048" cy="1440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8684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28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3642"/>
                <a:ext cx="5256584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/>
                  <a:tabLst>
                    <a:tab pos="914400" algn="l"/>
                    <a:tab pos="971550" algn="l"/>
                    <a:tab pos="2914650" algn="l"/>
                    <a:tab pos="5029200" algn="r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6.23 x 5.4 = 33.642</a:t>
                </a:r>
              </a:p>
              <a:p>
                <a:pPr marL="857250" lvl="4" indent="-400050">
                  <a:buClr>
                    <a:srgbClr val="C00000"/>
                  </a:buClr>
                  <a:buFont typeface="+mj-lt"/>
                  <a:buAutoNum type="alphaLcPeriod"/>
                  <a:tabLst>
                    <a:tab pos="2914650" algn="l"/>
                    <a:tab pos="5029200" algn="r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down two more multiplications with an answer of 33.642.</a:t>
                </a:r>
              </a:p>
              <a:p>
                <a:pPr marL="857250" lvl="4" indent="-400050">
                  <a:buClr>
                    <a:srgbClr val="C00000"/>
                  </a:buClr>
                  <a:buFont typeface="+mj-lt"/>
                  <a:buAutoNum type="alphaLcPeriod"/>
                  <a:tabLst>
                    <a:tab pos="2914650" algn="l"/>
                    <a:tab pos="5029200" algn="r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down a division with an answer of 0.623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	</a:t>
                </a:r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 marks)</a:t>
                </a:r>
                <a:b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3"/>
                  <a:tabLst>
                    <a:tab pos="857250" algn="l"/>
                    <a:tab pos="2914650" algn="l"/>
                    <a:tab pos="5029200" algn="r"/>
                  </a:tabLst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Estimate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(17.9 -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3.89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914650" algn="l"/>
                    <a:tab pos="5029200" algn="r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 calculator to work out the answer. Give your answer correct to 1 decimal place.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marks</a:t>
                </a:r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3642"/>
                <a:ext cx="5256584" cy="5509200"/>
              </a:xfrm>
              <a:prstGeom prst="rect">
                <a:avLst/>
              </a:prstGeom>
              <a:blipFill rotWithShape="0">
                <a:blip r:embed="rId4"/>
                <a:stretch>
                  <a:fillRect l="-1275" t="-664" r="-2781" b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Unit Test</a:t>
            </a:r>
            <a:endParaRPr lang="en-GB" b="1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314716" y="3439404"/>
            <a:ext cx="5130191" cy="1717788"/>
            <a:chOff x="3483872" y="1089031"/>
            <a:chExt cx="5264592" cy="1717788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3491880" y="1089031"/>
              <a:ext cx="5256584" cy="1717788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563889" y="1666250"/>
                  <a:ext cx="5095139" cy="11405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0"/>
                    </a:spcAft>
                    <a:tabLst>
                      <a:tab pos="4972050" algn="r"/>
                    </a:tabLst>
                  </a:pPr>
                  <a:r>
                    <a:rPr lang="en-US" sz="2200" dirty="0" smtClean="0"/>
                    <a:t>List these numbers in order, starting with the smallest. Show your working.</a:t>
                  </a:r>
                </a:p>
                <a:p>
                  <a:pPr>
                    <a:spcAft>
                      <a:spcPts val="0"/>
                    </a:spcAft>
                    <a:tabLst>
                      <a:tab pos="971550" algn="l"/>
                      <a:tab pos="4972050" algn="r"/>
                    </a:tabLst>
                  </a:pPr>
                  <a:r>
                    <a:rPr lang="en-US" sz="2200" dirty="0"/>
                    <a:t>3.22 </a:t>
                  </a:r>
                  <a:r>
                    <a:rPr lang="en-US" sz="2200" dirty="0" smtClean="0"/>
                    <a:t>	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200" dirty="0" smtClean="0"/>
                    <a:t>    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a14:m>
                  <a:r>
                    <a:rPr lang="en-US" sz="2200" dirty="0" smtClean="0"/>
                    <a:t>    13.74	</a:t>
                  </a:r>
                  <a:r>
                    <a:rPr lang="en-US" sz="2200" b="1" dirty="0" smtClean="0"/>
                    <a:t>(3 </a:t>
                  </a:r>
                  <a:r>
                    <a:rPr lang="en-US" sz="2200" b="1" dirty="0"/>
                    <a:t>marks)</a:t>
                  </a: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9" y="1666250"/>
                  <a:ext cx="5095139" cy="114056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95" t="-3209" r="-1472" b="-101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4413"/>
            <a:ext cx="705543" cy="705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342900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75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28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 startAt="4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34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  <a:t> 	Write </a:t>
            </a: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42 as a product of its </a:t>
            </a:r>
            <a: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  <a:t>	prime factors</a:t>
            </a: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2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your answer to write 84</a:t>
            </a:r>
            <a:r>
              <a:rPr lang="en-US" sz="234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 as a product of its prime factors in index form. </a:t>
            </a:r>
            <a: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4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40" b="1" dirty="0">
                <a:latin typeface="Arial" panose="020B0604020202020204" pitchFamily="34" charset="0"/>
                <a:cs typeface="Arial" panose="020B0604020202020204" pitchFamily="34" charset="0"/>
              </a:rPr>
              <a:t>4 marks)</a:t>
            </a:r>
          </a:p>
          <a:p>
            <a:pPr marL="457200" lvl="3" indent="-457200">
              <a:buClr>
                <a:srgbClr val="C00000"/>
              </a:buClr>
              <a:buFont typeface="+mj-lt"/>
              <a:buAutoNum type="arabicPeriod" startAt="4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  <a:t>Workout </a:t>
            </a: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the HCF and LCM of 75 and 30. </a:t>
            </a:r>
            <a: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4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40" b="1" dirty="0">
                <a:latin typeface="Arial" panose="020B0604020202020204" pitchFamily="34" charset="0"/>
                <a:cs typeface="Arial" panose="020B0604020202020204" pitchFamily="34" charset="0"/>
              </a:rPr>
              <a:t>3 marks)</a:t>
            </a:r>
          </a:p>
          <a:p>
            <a:pPr marL="457200" lvl="3" indent="-457200">
              <a:buClr>
                <a:srgbClr val="C00000"/>
              </a:buClr>
              <a:buFont typeface="+mj-lt"/>
              <a:buAutoNum type="arabicPeriod" startAt="4"/>
              <a:tabLst>
                <a:tab pos="914400" algn="l"/>
                <a:tab pos="971550" algn="l"/>
                <a:tab pos="2914650" algn="l"/>
                <a:tab pos="5029200" algn="r"/>
              </a:tabLst>
            </a:pPr>
            <a:r>
              <a:rPr lang="en-US" sz="234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US" sz="234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Ben and Sadie are doing a sponsored walk around a </a:t>
            </a:r>
            <a: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  <a:t>circuit.</a:t>
            </a:r>
            <a:b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  <a:t>Ben </a:t>
            </a: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takes 25 minutes to do one circuit and Sadie takes 45 </a:t>
            </a:r>
            <a: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  <a:t>minutes.</a:t>
            </a:r>
            <a:b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start together at 9:30 </a:t>
            </a:r>
            <a: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  <a:t>am.</a:t>
            </a:r>
            <a:b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will they next cross the start line together? </a:t>
            </a:r>
            <a:r>
              <a:rPr lang="en-US" sz="234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4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40" b="1" dirty="0">
                <a:latin typeface="Arial" panose="020B0604020202020204" pitchFamily="34" charset="0"/>
                <a:cs typeface="Arial" panose="020B0604020202020204" pitchFamily="34" charset="0"/>
              </a:rPr>
              <a:t>2 marks)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Unit Test</a:t>
            </a:r>
            <a:endParaRPr lang="en-GB" b="1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380357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3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28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 startAt="7"/>
              <a:tabLst>
                <a:tab pos="971550" algn="l"/>
                <a:tab pos="5029200" algn="r"/>
              </a:tabLs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Find the value of a.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5029200" algn="r"/>
              </a:tabLst>
            </a:pPr>
            <a:r>
              <a:rPr lang="en-U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6a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3"/>
              <a:tabLst>
                <a:tab pos="97155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x 8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84 	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3 marks)</a:t>
            </a:r>
          </a:p>
          <a:p>
            <a:pPr marL="457200" lvl="3" indent="-457200">
              <a:buClr>
                <a:srgbClr val="C00000"/>
              </a:buClr>
              <a:buFont typeface="+mj-lt"/>
              <a:buAutoNum type="arabicPeriod" startAt="7"/>
              <a:tabLst>
                <a:tab pos="97155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as a single power.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1 mark)</a:t>
            </a:r>
          </a:p>
          <a:p>
            <a:pPr marL="457200" lvl="3" indent="-457200">
              <a:buClr>
                <a:srgbClr val="C00000"/>
              </a:buClr>
              <a:buFont typeface="+mj-lt"/>
              <a:buAutoNum type="arabicPeriod" startAt="7"/>
              <a:tabLst>
                <a:tab pos="97155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prime factors to determine whether 2520 is divisible by 18.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4">
              <a:buClr>
                <a:srgbClr val="C00000"/>
              </a:buClr>
              <a:tabLst>
                <a:tab pos="971550" algn="l"/>
                <a:tab pos="5029200" algn="r"/>
              </a:tabLs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2 marks)</a:t>
            </a:r>
          </a:p>
          <a:p>
            <a:pPr marL="457200" lvl="3" indent="-457200">
              <a:buClr>
                <a:srgbClr val="C00000"/>
              </a:buClr>
              <a:buFont typeface="+mj-lt"/>
              <a:buAutoNum type="arabicPeriod" startAt="7"/>
              <a:tabLst>
                <a:tab pos="97155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each number in standard form.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7180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0.000 000 65 	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7180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0.9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3"/>
              <a:tabLst>
                <a:tab pos="971550" algn="l"/>
                <a:tab pos="50292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320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3 marks)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Unit Test</a:t>
            </a:r>
            <a:endParaRPr lang="en-GB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4667673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204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28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3642"/>
                <a:ext cx="5256584" cy="5416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8650" lvl="3" indent="-628650"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97155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fraction in its simplest form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	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marks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628650" lvl="3" indent="-628650"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971550" algn="l"/>
                    <a:tab pos="5029200" algn="r"/>
                  </a:tabLst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 x 10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8 x 10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Work out</a:t>
                </a:r>
              </a:p>
              <a:p>
                <a:pPr marL="108585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857500" algn="l"/>
                    <a:tab pos="5029200" algn="r"/>
                  </a:tabLst>
                </a:pP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</a:p>
              <a:p>
                <a:pPr marL="628650" lvl="4">
                  <a:buClr>
                    <a:srgbClr val="C00000"/>
                  </a:buClr>
                  <a:tabLst>
                    <a:tab pos="97155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your answers in standard form.</a:t>
                </a:r>
              </a:p>
              <a:p>
                <a:pPr marL="628650" lvl="3" indent="-628650"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97155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27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Work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 the value of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		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 marks)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8650" lvl="3" indent="-628650"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971550" algn="l"/>
                    <a:tab pos="5029200" algn="r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 the area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shape. Write your </a:t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answer as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simplified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surd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(3 marks)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3642"/>
                <a:ext cx="5256584" cy="5416291"/>
              </a:xfrm>
              <a:prstGeom prst="rect">
                <a:avLst/>
              </a:prstGeom>
              <a:blipFill rotWithShape="0">
                <a:blip r:embed="rId4"/>
                <a:stretch>
                  <a:fillRect l="-1506" r="-2549" b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Unit Test</a:t>
            </a:r>
            <a:endParaRPr lang="en-GB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832" y="5128548"/>
            <a:ext cx="2448272" cy="1396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4019601"/>
            <a:ext cx="720716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538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5905" y="1268759"/>
            <a:ext cx="5130190" cy="2393102"/>
            <a:chOff x="3483872" y="1089030"/>
            <a:chExt cx="5264591" cy="2393102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3491880" y="1089030"/>
              <a:ext cx="5256583" cy="2393101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63889" y="1666250"/>
              <a:ext cx="509513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800" dirty="0"/>
                <a:t>How many different 4-digit odd numbers are there, where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800" dirty="0"/>
                <a:t>the first digit is not zero? </a:t>
              </a:r>
              <a:r>
                <a:rPr lang="en-US" sz="2800" dirty="0" smtClean="0"/>
                <a:t>	</a:t>
              </a:r>
              <a:r>
                <a:rPr lang="en-US" sz="2800" b="1" dirty="0" smtClean="0"/>
                <a:t>(</a:t>
              </a:r>
              <a:r>
                <a:rPr lang="en-US" sz="2800" b="1" dirty="0"/>
                <a:t>3 marks)</a:t>
              </a:r>
            </a:p>
          </p:txBody>
        </p:sp>
      </p:grp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29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3789040"/>
                <a:ext cx="5184575" cy="1617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0" lvl="3" indent="-857250">
                  <a:buClr>
                    <a:srgbClr val="C00000"/>
                  </a:buClr>
                  <a:buFont typeface="+mj-lt"/>
                  <a:buAutoNum type="arabicPeriod" startAt="16"/>
                  <a:tabLst>
                    <a:tab pos="971550" algn="l"/>
                    <a:tab pos="5029200" algn="r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Rationalise the denominator.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89040"/>
                <a:ext cx="5184575" cy="1617815"/>
              </a:xfrm>
              <a:prstGeom prst="rect">
                <a:avLst/>
              </a:prstGeom>
              <a:blipFill rotWithShape="0">
                <a:blip r:embed="rId4"/>
                <a:stretch>
                  <a:fillRect l="-3760" t="-6792" b="-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Unit Test</a:t>
            </a:r>
            <a:endParaRPr lang="en-GB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64" y="1211289"/>
            <a:ext cx="720716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13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Calibri" panose="020F0502020204030204" pitchFamily="34" charset="0"/>
              </a:rPr>
              <a:t>Page </a:t>
            </a:r>
            <a:r>
              <a:rPr lang="en-US" sz="1300" b="1" dirty="0" smtClean="0">
                <a:latin typeface="Calibri" panose="020F0502020204030204" pitchFamily="34" charset="0"/>
              </a:rPr>
              <a:t>28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6726"/>
            <a:ext cx="84839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buClr>
                <a:srgbClr val="C00000"/>
              </a:buClr>
              <a:tabLst>
                <a:tab pos="971550" algn="l"/>
                <a:tab pos="5029200" algn="r"/>
              </a:tabLs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answer</a:t>
            </a:r>
          </a:p>
          <a:p>
            <a:pPr marL="0" lvl="3">
              <a:buClr>
                <a:srgbClr val="C00000"/>
              </a:buClr>
              <a:tabLst>
                <a:tab pos="971550" algn="l"/>
                <a:tab pos="5029200" algn="r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maths is correct, but the student will only get 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Why?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answer</a:t>
            </a:r>
          </a:p>
          <a:p>
            <a:pPr marL="0" lvl="3">
              <a:buClr>
                <a:srgbClr val="C00000"/>
              </a:buClr>
              <a:tabLst>
                <a:tab pos="971550" algn="l"/>
                <a:tab pos="4114800" algn="l"/>
              </a:tabLst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9 x 10</a:t>
            </a:r>
            <a:r>
              <a:rPr lang="en-US" sz="2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x 500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0.009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500	</a:t>
            </a:r>
          </a:p>
          <a:p>
            <a:pPr marL="0" lvl="3">
              <a:buClr>
                <a:srgbClr val="C00000"/>
              </a:buClr>
              <a:tabLst>
                <a:tab pos="971550" algn="l"/>
                <a:tab pos="4114800" algn="l"/>
              </a:tabLst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9 x 500 = 4500 + 1000 = 4.5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smtClean="0"/>
              <a:t>Unit Test</a:t>
            </a:r>
            <a:endParaRPr lang="en-GB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64" y="1211289"/>
            <a:ext cx="720716" cy="70554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35124" y="2529477"/>
            <a:ext cx="8513340" cy="2792056"/>
            <a:chOff x="3483872" y="1089030"/>
            <a:chExt cx="5264592" cy="2792056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3491880" y="1089030"/>
              <a:ext cx="5256584" cy="2792055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 Diagonal Corner Rectangle 17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63889" y="1665095"/>
              <a:ext cx="5176567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/>
                <a:t>One sheet of paper is 9 x 10-!cm thick.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/>
                <a:t>Mark wants to put 500 sheets of paper into the paper tray of his printer. The paper tray is 4 cm deep.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dirty="0"/>
                <a:t>Is the paper tray deep enough for 500 sheets of paper?</a:t>
              </a:r>
            </a:p>
            <a:p>
              <a:pPr>
                <a:spcAft>
                  <a:spcPts val="0"/>
                </a:spcAft>
                <a:tabLst>
                  <a:tab pos="8172450" algn="r"/>
                </a:tabLst>
              </a:pPr>
              <a:r>
                <a:rPr lang="en-US" sz="2300" dirty="0"/>
                <a:t>You must explain your answer. </a:t>
              </a:r>
              <a:r>
                <a:rPr lang="en-US" sz="2300" dirty="0" smtClean="0"/>
                <a:t>	</a:t>
              </a:r>
              <a:r>
                <a:rPr lang="en-US" sz="2300" b="1" dirty="0" smtClean="0"/>
                <a:t>(</a:t>
              </a:r>
              <a:r>
                <a:rPr lang="en-US" sz="2300" b="1" dirty="0"/>
                <a:t>3 </a:t>
              </a:r>
              <a:r>
                <a:rPr lang="en-US" sz="2300" b="1" dirty="0" smtClean="0"/>
                <a:t>marks)</a:t>
              </a:r>
              <a:endParaRPr lang="en-US" sz="2300" dirty="0" smtClean="0"/>
            </a:p>
            <a:p>
              <a:pPr algn="r"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300" b="1" i="1" dirty="0" smtClean="0"/>
                <a:t>June </a:t>
              </a:r>
              <a:r>
                <a:rPr lang="en-US" sz="2300" b="1" i="1" dirty="0"/>
                <a:t>2013, Q15, </a:t>
              </a:r>
              <a:r>
                <a:rPr lang="en-US" sz="2300" b="1" i="1" dirty="0" smtClean="0"/>
                <a:t>1MA0 / 1H</a:t>
              </a:r>
              <a:endParaRPr lang="en-US" sz="23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249654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1.1 – Number Problems and Reasoning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4"/>
              <a:tabLst>
                <a:tab pos="858838" algn="l"/>
                <a:tab pos="2743200" algn="l"/>
              </a:tabLst>
            </a:pPr>
            <a:r>
              <a:rPr lang="en-US" sz="1860" dirty="0"/>
              <a:t>A restaurant offers a set menu for birthday parties, </a:t>
            </a:r>
            <a:endParaRPr lang="en-US" sz="1860" dirty="0" smtClean="0"/>
          </a:p>
          <a:p>
            <a:pPr marL="804863" lvl="1" indent="-347663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1860" dirty="0" smtClean="0"/>
              <a:t>Write </a:t>
            </a:r>
            <a:r>
              <a:rPr lang="en-US" sz="1860" dirty="0"/>
              <a:t>down all possible combinations of starters and main courses.</a:t>
            </a:r>
          </a:p>
          <a:p>
            <a:pPr marL="804863" lvl="1" indent="-347663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1860" b="1" dirty="0" smtClean="0">
                <a:solidFill>
                  <a:srgbClr val="FF0000"/>
                </a:solidFill>
              </a:rPr>
              <a:t>Reflect</a:t>
            </a:r>
            <a:r>
              <a:rPr lang="en-US" sz="1860" dirty="0" smtClean="0"/>
              <a:t> </a:t>
            </a:r>
            <a:r>
              <a:rPr lang="en-US" sz="1860" dirty="0"/>
              <a:t>How did you order your list to make sure </a:t>
            </a:r>
            <a:r>
              <a:rPr lang="en-US" sz="1860" dirty="0" smtClean="0"/>
              <a:t/>
            </a:r>
            <a:br>
              <a:rPr lang="en-US" sz="1860" dirty="0" smtClean="0"/>
            </a:br>
            <a:r>
              <a:rPr lang="en-US" sz="1860" dirty="0" smtClean="0"/>
              <a:t>you </a:t>
            </a:r>
            <a:r>
              <a:rPr lang="en-US" sz="1860" dirty="0"/>
              <a:t>didn’t miss any starters or mains?</a:t>
            </a:r>
          </a:p>
          <a:p>
            <a:pPr lvl="1">
              <a:buClr>
                <a:srgbClr val="C00000"/>
              </a:buClr>
              <a:tabLst>
                <a:tab pos="858838" algn="l"/>
                <a:tab pos="2743200" algn="l"/>
              </a:tabLst>
            </a:pPr>
            <a:r>
              <a:rPr lang="en-US" sz="1860" dirty="0"/>
              <a:t>The restaurant decides to offer fish (F) as a main course </a:t>
            </a:r>
            <a:endParaRPr lang="en-US" sz="1860" dirty="0" smtClean="0"/>
          </a:p>
          <a:p>
            <a:pPr marL="804863" lvl="1" indent="-347663">
              <a:buClr>
                <a:srgbClr val="C00000"/>
              </a:buClr>
              <a:buFont typeface="+mj-lt"/>
              <a:buAutoNum type="alphaLcPeriod" startAt="3"/>
              <a:tabLst>
                <a:tab pos="2743200" algn="l"/>
              </a:tabLst>
            </a:pPr>
            <a:r>
              <a:rPr lang="en-US" sz="1860" dirty="0" smtClean="0"/>
              <a:t>How </a:t>
            </a:r>
            <a:r>
              <a:rPr lang="en-US" sz="1860" dirty="0"/>
              <a:t>many possible combinations are there now? </a:t>
            </a:r>
            <a:endParaRPr lang="en-US" sz="1860" dirty="0" smtClean="0"/>
          </a:p>
          <a:p>
            <a:pPr marL="804863" lvl="1" indent="-347663">
              <a:buClr>
                <a:srgbClr val="C00000"/>
              </a:buClr>
              <a:buFont typeface="+mj-lt"/>
              <a:buAutoNum type="alphaLcPeriod" startAt="3"/>
              <a:tabLst>
                <a:tab pos="2743200" algn="l"/>
              </a:tabLst>
            </a:pPr>
            <a:r>
              <a:rPr lang="en-US" sz="1860" dirty="0" smtClean="0"/>
              <a:t>Copy </a:t>
            </a:r>
            <a:r>
              <a:rPr lang="en-US" sz="1860" dirty="0"/>
              <a:t>and </a:t>
            </a:r>
            <a:r>
              <a:rPr lang="en-US" sz="1860" dirty="0" smtClean="0"/>
              <a:t>complete.</a:t>
            </a:r>
            <a:br>
              <a:rPr lang="en-US" sz="1860" dirty="0" smtClean="0"/>
            </a:br>
            <a:r>
              <a:rPr lang="en-US" sz="1860" dirty="0" smtClean="0"/>
              <a:t>3 </a:t>
            </a:r>
            <a:r>
              <a:rPr lang="en-US" sz="1860" dirty="0"/>
              <a:t>starters and 4 mains: </a:t>
            </a:r>
            <a:r>
              <a:rPr lang="en-US" sz="1860" dirty="0" smtClean="0">
                <a:sym typeface="Wingdings" panose="05000000000000000000" pitchFamily="2" charset="2"/>
              </a:rPr>
              <a:t></a:t>
            </a:r>
            <a:r>
              <a:rPr lang="en-US" sz="1860" dirty="0" smtClean="0"/>
              <a:t> </a:t>
            </a:r>
            <a:r>
              <a:rPr lang="en-US" sz="1860" dirty="0"/>
              <a:t>combinations </a:t>
            </a:r>
            <a:br>
              <a:rPr lang="en-US" sz="1860" dirty="0"/>
            </a:br>
            <a:r>
              <a:rPr lang="en-US" sz="1860" dirty="0" smtClean="0"/>
              <a:t>3 </a:t>
            </a:r>
            <a:r>
              <a:rPr lang="en-US" sz="1860" dirty="0"/>
              <a:t>starters and 5 mains: </a:t>
            </a:r>
            <a:r>
              <a:rPr lang="en-US" sz="1860" dirty="0">
                <a:sym typeface="Wingdings" panose="05000000000000000000" pitchFamily="2" charset="2"/>
              </a:rPr>
              <a:t></a:t>
            </a:r>
            <a:r>
              <a:rPr lang="en-US" sz="1860" dirty="0" smtClean="0"/>
              <a:t> </a:t>
            </a:r>
            <a:r>
              <a:rPr lang="en-US" sz="1860" dirty="0"/>
              <a:t>combinations </a:t>
            </a:r>
            <a:r>
              <a:rPr lang="en-US" sz="1860" dirty="0" smtClean="0"/>
              <a:t/>
            </a:r>
            <a:br>
              <a:rPr lang="en-US" sz="1860" dirty="0" smtClean="0"/>
            </a:br>
            <a:r>
              <a:rPr lang="en-US" sz="1860" i="1" dirty="0" smtClean="0"/>
              <a:t>n</a:t>
            </a:r>
            <a:r>
              <a:rPr lang="en-US" sz="1860" dirty="0" smtClean="0"/>
              <a:t> </a:t>
            </a:r>
            <a:r>
              <a:rPr lang="en-US" sz="1860" dirty="0"/>
              <a:t>starters and </a:t>
            </a:r>
            <a:r>
              <a:rPr lang="en-US" sz="1860" i="1" dirty="0"/>
              <a:t>m</a:t>
            </a:r>
            <a:r>
              <a:rPr lang="en-US" sz="1860" dirty="0"/>
              <a:t> mains: </a:t>
            </a:r>
            <a:r>
              <a:rPr lang="en-US" sz="1860" dirty="0">
                <a:sym typeface="Wingdings" panose="05000000000000000000" pitchFamily="2" charset="2"/>
              </a:rPr>
              <a:t></a:t>
            </a:r>
            <a:r>
              <a:rPr lang="en-US" sz="1860" dirty="0" smtClean="0"/>
              <a:t> </a:t>
            </a:r>
            <a:r>
              <a:rPr lang="en-US" sz="1860" dirty="0"/>
              <a:t>combinations </a:t>
            </a:r>
            <a:endParaRPr lang="en-US" sz="1860" dirty="0" smtClean="0"/>
          </a:p>
          <a:p>
            <a:pPr lvl="1">
              <a:buClr>
                <a:srgbClr val="C00000"/>
              </a:buClr>
              <a:tabLst>
                <a:tab pos="858838" algn="l"/>
                <a:tab pos="2743200" algn="l"/>
              </a:tabLst>
            </a:pPr>
            <a:r>
              <a:rPr lang="en-US" sz="1860" dirty="0" smtClean="0"/>
              <a:t>Another café offers </a:t>
            </a:r>
            <a:r>
              <a:rPr lang="en-US" sz="1860" dirty="0"/>
              <a:t>2 starters, 4 mains and 3 desserts.</a:t>
            </a:r>
          </a:p>
          <a:p>
            <a:pPr marL="804863" lvl="1" indent="-347663">
              <a:buClr>
                <a:srgbClr val="C00000"/>
              </a:buClr>
              <a:buFont typeface="+mj-lt"/>
              <a:buAutoNum type="alphaLcPeriod" startAt="5"/>
              <a:tabLst>
                <a:tab pos="858838" algn="l"/>
                <a:tab pos="2743200" algn="l"/>
              </a:tabLst>
            </a:pPr>
            <a:r>
              <a:rPr lang="en-US" sz="1860" dirty="0" smtClean="0"/>
              <a:t>How </a:t>
            </a:r>
            <a:r>
              <a:rPr lang="en-US" sz="1860" dirty="0"/>
              <a:t>many possible combinations are there now?</a:t>
            </a:r>
            <a:endParaRPr lang="en-US" sz="186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519" y="5435352"/>
            <a:ext cx="8484111" cy="1089992"/>
            <a:chOff x="150162" y="6949184"/>
            <a:chExt cx="13325886" cy="1089992"/>
          </a:xfrm>
        </p:grpSpPr>
        <p:sp>
          <p:nvSpPr>
            <p:cNvPr id="10" name="Rectangle 9"/>
            <p:cNvSpPr/>
            <p:nvPr/>
          </p:nvSpPr>
          <p:spPr>
            <a:xfrm flipH="1">
              <a:off x="150162" y="7088146"/>
              <a:ext cx="13325886" cy="9510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86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86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86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</a:t>
              </a:r>
              <a:r>
                <a:rPr lang="en-US" sz="186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</a:t>
              </a:r>
              <a:r>
                <a:rPr lang="en-US" sz="186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86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ways of doing one task and </a:t>
              </a:r>
              <a:r>
                <a:rPr lang="en-US" sz="186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86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ways of doing a second task, the total number of ways of doing the first task then the second task is </a:t>
              </a:r>
              <a:r>
                <a:rPr lang="en-US" sz="186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86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</a:t>
              </a:r>
              <a:r>
                <a:rPr lang="en-US" sz="186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86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50164" y="6949184"/>
              <a:ext cx="3601530" cy="36991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 flipH="1">
            <a:off x="251520" y="4725144"/>
            <a:ext cx="8484111" cy="64633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Q4a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 for combinations, for example VP for vegetable soup, pizza.</a:t>
            </a:r>
          </a:p>
        </p:txBody>
      </p:sp>
      <p:sp>
        <p:nvSpPr>
          <p:cNvPr id="2" name="Rectangle 1"/>
          <p:cNvSpPr/>
          <p:nvPr/>
        </p:nvSpPr>
        <p:spPr>
          <a:xfrm>
            <a:off x="6804248" y="1844824"/>
            <a:ext cx="1984612" cy="2304256"/>
          </a:xfrm>
          <a:prstGeom prst="rect">
            <a:avLst/>
          </a:prstGeom>
          <a:solidFill>
            <a:srgbClr val="FFA7A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Starters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Veget</a:t>
            </a:r>
            <a:r>
              <a:rPr lang="en-US" sz="1400" dirty="0" smtClean="0">
                <a:solidFill>
                  <a:schemeClr val="tx1"/>
                </a:solidFill>
              </a:rPr>
              <a:t>able Soup (v)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Salad (S)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Melon (M)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Mains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Pizza (P)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Spaghetti Bolognaise (B)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Curry (C)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Lasagna (L)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14" y="1124744"/>
            <a:ext cx="562966" cy="5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323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1.1 – Number Problems and Reasoning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251520" y="5553960"/>
            <a:ext cx="5196812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 communication hint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that the end numbers are also included.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5905" y="1268760"/>
            <a:ext cx="5130191" cy="4307471"/>
            <a:chOff x="3483872" y="1089031"/>
            <a:chExt cx="5264592" cy="4307471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3491880" y="1089031"/>
              <a:ext cx="5256584" cy="4180094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63889" y="1666250"/>
              <a:ext cx="5095139" cy="373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1930" dirty="0"/>
                <a:t>Jess has a 4-digit password for her mobile phone.</a:t>
              </a:r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1930" dirty="0"/>
                <a:t>Each digit can be between 0 and 9 </a:t>
              </a:r>
              <a:r>
                <a:rPr lang="en-US" sz="1930" b="1" dirty="0" smtClean="0"/>
                <a:t>inclusive.</a:t>
              </a:r>
              <a:r>
                <a:rPr lang="en-US" sz="1930" dirty="0" smtClean="0"/>
                <a:t> </a:t>
              </a:r>
            </a:p>
            <a:p>
              <a:pPr marL="347663" indent="-347663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sz="1930" dirty="0" smtClean="0"/>
                <a:t>How </a:t>
              </a:r>
              <a:r>
                <a:rPr lang="en-US" sz="1930" dirty="0"/>
                <a:t>many choices are possible for each digit of the code? </a:t>
              </a:r>
              <a:endParaRPr lang="en-US" sz="1930" dirty="0" smtClean="0"/>
            </a:p>
            <a:p>
              <a:pPr marL="347663" indent="-347663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sz="1930" dirty="0" smtClean="0"/>
                <a:t>What </a:t>
              </a:r>
              <a:r>
                <a:rPr lang="en-US" sz="1930" dirty="0"/>
                <a:t>is the total number of 4-digit passwords that Jess can </a:t>
              </a:r>
              <a:r>
                <a:rPr lang="en-US" sz="1930" dirty="0" smtClean="0"/>
                <a:t>create?</a:t>
              </a:r>
            </a:p>
            <a:p>
              <a:pPr>
                <a:spcAft>
                  <a:spcPts val="0"/>
                </a:spcAft>
                <a:buClr>
                  <a:srgbClr val="C00000"/>
                </a:buClr>
                <a:tabLst>
                  <a:tab pos="4972050" algn="r"/>
                </a:tabLst>
              </a:pPr>
              <a:r>
                <a:rPr lang="en-US" sz="1930" dirty="0" smtClean="0"/>
                <a:t>Jess </a:t>
              </a:r>
              <a:r>
                <a:rPr lang="en-US" sz="1930" dirty="0"/>
                <a:t>would like to choose an even </a:t>
              </a:r>
              <a:r>
                <a:rPr lang="en-US" sz="1930" dirty="0" smtClean="0"/>
                <a:t>number. The </a:t>
              </a:r>
              <a:r>
                <a:rPr lang="en-US" sz="1930" dirty="0"/>
                <a:t>code can start with a zero.</a:t>
              </a:r>
            </a:p>
            <a:p>
              <a:pPr marL="347663" indent="-347663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 startAt="3"/>
                <a:tabLst>
                  <a:tab pos="4972050" algn="r"/>
                </a:tabLst>
              </a:pPr>
              <a:r>
                <a:rPr lang="en-US" sz="1930" dirty="0" smtClean="0"/>
                <a:t>How </a:t>
              </a:r>
              <a:r>
                <a:rPr lang="en-US" sz="1930" dirty="0"/>
                <a:t>many different ways are possible now? </a:t>
              </a:r>
              <a:r>
                <a:rPr lang="en-US" sz="1930" dirty="0" smtClean="0"/>
                <a:t>	</a:t>
              </a:r>
              <a:r>
                <a:rPr lang="en-US" sz="1930" b="1" dirty="0" smtClean="0"/>
                <a:t>(</a:t>
              </a:r>
              <a:r>
                <a:rPr lang="en-US" sz="1930" b="1" dirty="0"/>
                <a:t>5 marks)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1247727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900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1.1 – Number Problems and Reasoning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buClr>
                <a:srgbClr val="C00000"/>
              </a:buClr>
              <a:buFont typeface="+mj-lt"/>
              <a:buAutoNum type="arabicPeriod" startAt="6"/>
              <a:tabLst>
                <a:tab pos="858838" algn="l"/>
                <a:tab pos="2743200" algn="l"/>
              </a:tabLst>
            </a:pPr>
            <a:r>
              <a:rPr lang="en-US" sz="1860" dirty="0"/>
              <a:t>Three people, A, B and C, enter a race.</a:t>
            </a:r>
          </a:p>
          <a:p>
            <a:pPr marL="749300" lvl="1" indent="-347663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1860" dirty="0" smtClean="0"/>
              <a:t>Write </a:t>
            </a:r>
            <a:r>
              <a:rPr lang="en-US" sz="1860" dirty="0"/>
              <a:t>down the different orders in which they can finish </a:t>
            </a:r>
            <a:r>
              <a:rPr lang="en-US" sz="1860" dirty="0" smtClean="0"/>
              <a:t>first, second </a:t>
            </a:r>
            <a:r>
              <a:rPr lang="en-US" sz="1860" dirty="0"/>
              <a:t>and </a:t>
            </a:r>
            <a:r>
              <a:rPr lang="en-US" sz="1860" dirty="0" smtClean="0"/>
              <a:t>third.</a:t>
            </a:r>
          </a:p>
          <a:p>
            <a:pPr marL="401637" lvl="1">
              <a:buClr>
                <a:srgbClr val="C00000"/>
              </a:buClr>
              <a:tabLst>
                <a:tab pos="2743200" algn="l"/>
              </a:tabLst>
            </a:pPr>
            <a:r>
              <a:rPr lang="en-US" sz="1860" dirty="0" smtClean="0"/>
              <a:t>Harry </a:t>
            </a:r>
            <a:r>
              <a:rPr lang="en-US" sz="1860" dirty="0"/>
              <a:t>says that there are 3 possible winners, but then only 2 possibilities for </a:t>
            </a:r>
            <a:r>
              <a:rPr lang="en-US" sz="1860" dirty="0" smtClean="0"/>
              <a:t>second place </a:t>
            </a:r>
            <a:r>
              <a:rPr lang="en-US" sz="1860" dirty="0"/>
              <a:t>and only one person left for </a:t>
            </a:r>
            <a:r>
              <a:rPr lang="en-US" sz="1860" dirty="0" smtClean="0"/>
              <a:t>third place.</a:t>
            </a:r>
          </a:p>
          <a:p>
            <a:pPr marL="401637" lvl="1">
              <a:buClr>
                <a:srgbClr val="C00000"/>
              </a:buClr>
              <a:tabLst>
                <a:tab pos="2743200" algn="l"/>
              </a:tabLst>
            </a:pPr>
            <a:r>
              <a:rPr lang="en-US" sz="1860" b="1" dirty="0" smtClean="0">
                <a:solidFill>
                  <a:srgbClr val="C00000"/>
                </a:solidFill>
              </a:rPr>
              <a:t>Discussion</a:t>
            </a:r>
            <a:r>
              <a:rPr lang="en-US" sz="1860" dirty="0" smtClean="0">
                <a:solidFill>
                  <a:srgbClr val="C00000"/>
                </a:solidFill>
              </a:rPr>
              <a:t> </a:t>
            </a:r>
            <a:r>
              <a:rPr lang="en-US" sz="1860" dirty="0"/>
              <a:t>Is Harry correct? Explain your </a:t>
            </a:r>
            <a:r>
              <a:rPr lang="en-US" sz="1860" dirty="0" smtClean="0"/>
              <a:t>answer. </a:t>
            </a:r>
          </a:p>
          <a:p>
            <a:pPr marL="749300" lvl="1" indent="-347663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sz="1860" dirty="0" smtClean="0"/>
              <a:t>How </a:t>
            </a:r>
            <a:r>
              <a:rPr lang="en-US" sz="1860" dirty="0"/>
              <a:t>many different ways can people finish in</a:t>
            </a:r>
          </a:p>
          <a:p>
            <a:pPr marL="1258887" lvl="2" indent="-400050">
              <a:buClr>
                <a:srgbClr val="C00000"/>
              </a:buClr>
              <a:buFont typeface="+mj-lt"/>
              <a:buAutoNum type="romanLcPeriod"/>
              <a:tabLst>
                <a:tab pos="3090863" algn="l"/>
              </a:tabLst>
            </a:pPr>
            <a:r>
              <a:rPr lang="en-US" sz="1860" dirty="0" smtClean="0"/>
              <a:t>a </a:t>
            </a:r>
            <a:r>
              <a:rPr lang="en-US" sz="1860" dirty="0"/>
              <a:t>4-person race </a:t>
            </a:r>
            <a:r>
              <a:rPr lang="en-US" sz="1860" dirty="0" smtClean="0"/>
              <a:t>	</a:t>
            </a:r>
            <a:r>
              <a:rPr lang="en-US" sz="1860" dirty="0" smtClean="0">
                <a:solidFill>
                  <a:srgbClr val="C00000"/>
                </a:solidFill>
              </a:rPr>
              <a:t>ii</a:t>
            </a:r>
            <a:r>
              <a:rPr lang="en-US" sz="1860" dirty="0" smtClean="0"/>
              <a:t>  a </a:t>
            </a:r>
            <a:r>
              <a:rPr lang="en-US" sz="1860" dirty="0"/>
              <a:t>6-person race </a:t>
            </a:r>
            <a:endParaRPr lang="en-US" sz="1860" dirty="0" smtClean="0"/>
          </a:p>
          <a:p>
            <a:pPr marL="1258887" lvl="2" indent="-400050">
              <a:buClr>
                <a:srgbClr val="C00000"/>
              </a:buClr>
              <a:buFont typeface="+mj-lt"/>
              <a:buAutoNum type="romanLcPeriod" startAt="3"/>
              <a:tabLst>
                <a:tab pos="3090863" algn="l"/>
              </a:tabLst>
            </a:pPr>
            <a:r>
              <a:rPr lang="en-US" sz="1860" dirty="0" smtClean="0"/>
              <a:t>a </a:t>
            </a:r>
            <a:r>
              <a:rPr lang="en-US" sz="1860" dirty="0"/>
              <a:t>10-person race?</a:t>
            </a:r>
            <a:endParaRPr lang="en-US" sz="186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251520" y="4797152"/>
            <a:ext cx="5196812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 communication hint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factorial is the result of multiplying a sequence of descending integers. For example '4 factorial' =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4!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x 2 x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know how to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factorial button on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calculator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68760"/>
            <a:ext cx="680397" cy="680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747" y="5835866"/>
            <a:ext cx="693552" cy="658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4982" y="5795363"/>
            <a:ext cx="642694" cy="6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814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1.1 – Number Problems and Reasoning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7"/>
              <a:tabLst>
                <a:tab pos="858838" algn="l"/>
                <a:tab pos="2743200" algn="l"/>
              </a:tabLst>
            </a:pPr>
            <a:r>
              <a:rPr lang="en-US" sz="2400" b="1" dirty="0">
                <a:solidFill>
                  <a:srgbClr val="C00000"/>
                </a:solidFill>
              </a:rPr>
              <a:t>Problem-solving</a:t>
            </a:r>
            <a:r>
              <a:rPr lang="en-US" sz="2400" dirty="0"/>
              <a:t> Eddie needs to choose a 6-digit code for his computer password, </a:t>
            </a:r>
            <a:endParaRPr lang="en-US" sz="2400" dirty="0" smtClean="0"/>
          </a:p>
          <a:p>
            <a:pPr marL="858838" lvl="1" indent="-401638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400" dirty="0" smtClean="0"/>
              <a:t>How </a:t>
            </a:r>
            <a:r>
              <a:rPr lang="en-US" sz="2400" dirty="0"/>
              <a:t>many codes can Eddie create using </a:t>
            </a:r>
            <a:endParaRPr lang="en-US" sz="2400" dirty="0" smtClean="0"/>
          </a:p>
          <a:p>
            <a:pPr marL="1316038" lvl="2" indent="-401638">
              <a:buClr>
                <a:srgbClr val="C00000"/>
              </a:buClr>
              <a:buFont typeface="+mj-lt"/>
              <a:buAutoNum type="romanLcPeriod"/>
              <a:tabLst>
                <a:tab pos="858838" algn="l"/>
                <a:tab pos="2743200" algn="l"/>
              </a:tabLst>
            </a:pPr>
            <a:r>
              <a:rPr lang="en-US" sz="2400" dirty="0" smtClean="0"/>
              <a:t>6 numbers</a:t>
            </a:r>
          </a:p>
          <a:p>
            <a:pPr marL="1316038" lvl="2" indent="-401638">
              <a:buClr>
                <a:srgbClr val="C00000"/>
              </a:buClr>
              <a:buFont typeface="+mj-lt"/>
              <a:buAutoNum type="romanLcPeriod"/>
              <a:tabLst>
                <a:tab pos="858838" algn="l"/>
                <a:tab pos="2743200" algn="l"/>
              </a:tabLst>
            </a:pPr>
            <a:r>
              <a:rPr lang="en-US" sz="2400" dirty="0" smtClean="0"/>
              <a:t>4 </a:t>
            </a:r>
            <a:r>
              <a:rPr lang="en-US" sz="2400" dirty="0"/>
              <a:t>numbers followed by 2 letters </a:t>
            </a:r>
            <a:endParaRPr lang="en-US" sz="2400" dirty="0" smtClean="0"/>
          </a:p>
          <a:p>
            <a:pPr marL="1316038" lvl="2" indent="-401638">
              <a:buClr>
                <a:srgbClr val="C00000"/>
              </a:buClr>
              <a:buFont typeface="+mj-lt"/>
              <a:buAutoNum type="romanLcPeriod"/>
              <a:tabLst>
                <a:tab pos="858838" algn="l"/>
                <a:tab pos="2743200" algn="l"/>
              </a:tabLst>
            </a:pPr>
            <a:r>
              <a:rPr lang="en-US" sz="2400" dirty="0" smtClean="0"/>
              <a:t>1 </a:t>
            </a:r>
            <a:r>
              <a:rPr lang="en-US" sz="2400" dirty="0"/>
              <a:t>number followed by 5 letters? </a:t>
            </a:r>
          </a:p>
          <a:p>
            <a:pPr marL="457200" lvl="2">
              <a:buClr>
                <a:srgbClr val="C00000"/>
              </a:buClr>
              <a:tabLst>
                <a:tab pos="2743200" algn="l"/>
              </a:tabLst>
            </a:pPr>
            <a:r>
              <a:rPr lang="en-US" sz="2400" dirty="0" smtClean="0"/>
              <a:t>Eddie </a:t>
            </a:r>
            <a:r>
              <a:rPr lang="en-US" sz="2400" dirty="0"/>
              <a:t>decides that he does not want to repeat a digit or a letter, </a:t>
            </a:r>
            <a:endParaRPr lang="en-US" sz="2400" dirty="0" smtClean="0"/>
          </a:p>
          <a:p>
            <a:pPr lvl="2" indent="-457200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sz="2400" dirty="0" smtClean="0"/>
              <a:t>How </a:t>
            </a:r>
            <a:r>
              <a:rPr lang="en-US" sz="2400" dirty="0"/>
              <a:t>many ways are possible in parts </a:t>
            </a:r>
            <a:r>
              <a:rPr lang="en-US" sz="2400" b="1" dirty="0" err="1"/>
              <a:t>i</a:t>
            </a:r>
            <a:r>
              <a:rPr lang="en-US" sz="2400" dirty="0"/>
              <a:t> to </a:t>
            </a:r>
            <a:r>
              <a:rPr lang="en-US" sz="2400" b="1" dirty="0"/>
              <a:t>iii</a:t>
            </a:r>
            <a:r>
              <a:rPr lang="en-US" sz="2400" dirty="0"/>
              <a:t> now?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665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1.2 – Place Value and Estimating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213627"/>
                  </p:ext>
                </p:extLst>
              </p:nvPr>
            </p:nvGraphicFramePr>
            <p:xfrm>
              <a:off x="323528" y="1346236"/>
              <a:ext cx="8496944" cy="4916421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24236"/>
                    <a:gridCol w="2124236"/>
                    <a:gridCol w="2952328"/>
                    <a:gridCol w="1296144"/>
                  </a:tblGrid>
                  <a:tr h="626932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Why Learn This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26932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Estimate an answer.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place value to answer questions.</a:t>
                          </a:r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Builders use estimates to give their clients an idea of how much the work will cost.</a:t>
                          </a:r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09172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09172">
                    <a:tc gridSpan="4">
                      <a:txBody>
                        <a:bodyPr/>
                        <a:lstStyle/>
                        <a:p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Which two whole numbers does each square root lie between?</a:t>
                          </a:r>
                          <a:r>
                            <a:rPr lang="en-US" sz="3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600" i="1" baseline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 baseline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  <a:r>
                            <a:rPr lang="en-US" sz="3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600" i="1" baseline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 baseline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17</m:t>
                                  </m:r>
                                </m:e>
                              </m:rad>
                            </m:oMath>
                          </a14:m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213627"/>
                  </p:ext>
                </p:extLst>
              </p:nvPr>
            </p:nvGraphicFramePr>
            <p:xfrm>
              <a:off x="323528" y="1346236"/>
              <a:ext cx="8496944" cy="4916421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24236"/>
                    <a:gridCol w="2124236"/>
                    <a:gridCol w="2952328"/>
                    <a:gridCol w="1296144"/>
                  </a:tblGrid>
                  <a:tr h="626932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Why Learn This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529840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Estimate an answer.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place value to answer questions.</a:t>
                          </a:r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Builders use estimates to give their clients an idea of how much the work will cost.</a:t>
                          </a:r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241489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7" t="-297549" r="-502" b="-1862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39247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1.2 – Place Value and Estimating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5541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+mj-lt"/>
                  <a:buAutoNum type="arabicPeriod"/>
                  <a:tabLst>
                    <a:tab pos="858838" algn="l"/>
                    <a:tab pos="2743200" algn="l"/>
                  </a:tabLst>
                </a:pPr>
                <a:r>
                  <a:rPr lang="en-US" sz="2200" dirty="0" smtClean="0"/>
                  <a:t>Write each number to</a:t>
                </a:r>
              </a:p>
              <a:p>
                <a:pPr marL="1316038" lvl="2" indent="-401638">
                  <a:buClr>
                    <a:srgbClr val="C00000"/>
                  </a:buClr>
                  <a:buFont typeface="+mj-lt"/>
                  <a:buAutoNum type="romanLcPeriod"/>
                  <a:tabLst>
                    <a:tab pos="858838" algn="l"/>
                    <a:tab pos="2743200" algn="l"/>
                  </a:tabLst>
                </a:pPr>
                <a:r>
                  <a:rPr lang="en-US" sz="2200" dirty="0" smtClean="0"/>
                  <a:t>1 </a:t>
                </a:r>
                <a:r>
                  <a:rPr lang="en-US" sz="2200" dirty="0"/>
                  <a:t>significant figure</a:t>
                </a:r>
              </a:p>
              <a:p>
                <a:pPr marL="1316038" lvl="2" indent="-401638">
                  <a:buClr>
                    <a:srgbClr val="C00000"/>
                  </a:buClr>
                  <a:buFont typeface="+mj-lt"/>
                  <a:buAutoNum type="romanLcPeriod"/>
                  <a:tabLst>
                    <a:tab pos="858838" algn="l"/>
                    <a:tab pos="2743200" algn="l"/>
                  </a:tabLst>
                </a:pPr>
                <a:r>
                  <a:rPr lang="en-US" sz="2200" dirty="0" smtClean="0"/>
                  <a:t>2 </a:t>
                </a:r>
                <a:r>
                  <a:rPr lang="en-US" sz="2200" dirty="0"/>
                  <a:t>significant </a:t>
                </a:r>
                <a:r>
                  <a:rPr lang="en-US" sz="2200" dirty="0" smtClean="0"/>
                  <a:t>figures.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8838" algn="l"/>
                    <a:tab pos="2230438" algn="l"/>
                  </a:tabLst>
                </a:pPr>
                <a:r>
                  <a:rPr lang="en-US" sz="2200" dirty="0" smtClean="0"/>
                  <a:t>873 209	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200" dirty="0" smtClean="0"/>
                  <a:t> 2019  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2200" dirty="0" smtClean="0"/>
                  <a:t> 0.007 059</a:t>
                </a:r>
                <a:endParaRPr lang="en-US" sz="2200" dirty="0"/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/>
                  <a:tabLst>
                    <a:tab pos="858838" algn="l"/>
                    <a:tab pos="2743200" algn="l"/>
                  </a:tabLst>
                </a:pPr>
                <a:r>
                  <a:rPr lang="en-US" sz="2200" dirty="0" smtClean="0"/>
                  <a:t>Work </a:t>
                </a:r>
                <a:r>
                  <a:rPr lang="en-US" sz="2200" dirty="0"/>
                  <a:t>out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8838" algn="l"/>
                    <a:tab pos="2743200" algn="l"/>
                  </a:tabLst>
                </a:pPr>
                <a:r>
                  <a:rPr lang="en-US" sz="2200" dirty="0" smtClean="0"/>
                  <a:t>9 </a:t>
                </a:r>
                <a:r>
                  <a:rPr lang="en-US" sz="2200" dirty="0"/>
                  <a:t>x (4 + </a:t>
                </a:r>
                <a:r>
                  <a:rPr lang="en-US" sz="2200" dirty="0" smtClean="0"/>
                  <a:t>7)	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200" dirty="0" smtClean="0"/>
                  <a:t>  5 </a:t>
                </a:r>
                <a:r>
                  <a:rPr lang="en-US" sz="2200" dirty="0"/>
                  <a:t>+ 3 x </a:t>
                </a:r>
                <a:r>
                  <a:rPr lang="en-US" sz="2200" dirty="0" smtClean="0"/>
                  <a:t>8</a:t>
                </a:r>
                <a:endParaRPr lang="en-US" sz="2200" dirty="0"/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858838" algn="l"/>
                    <a:tab pos="2743200" algn="l"/>
                  </a:tabLst>
                </a:pPr>
                <a:r>
                  <a:rPr lang="en-US" sz="2200" dirty="0" smtClean="0"/>
                  <a:t>7 x 5 – 4 x 2	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200" dirty="0" smtClean="0"/>
                  <a:t>  30 – 5 x 8	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858838" algn="l"/>
                    <a:tab pos="2743200" algn="l"/>
                  </a:tabLst>
                </a:pPr>
                <a:r>
                  <a:rPr lang="en-US" sz="2200" dirty="0" smtClean="0"/>
                  <a:t>72 – 9	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f.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29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</m:oMath>
                </a14:m>
                <a:endParaRPr lang="en-US" sz="2200" dirty="0"/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/>
                  <a:tabLst>
                    <a:tab pos="858838" algn="l"/>
                    <a:tab pos="2743200" algn="l"/>
                  </a:tabLst>
                </a:pPr>
                <a:r>
                  <a:rPr lang="en-US" sz="2200" dirty="0" smtClean="0"/>
                  <a:t>Work </a:t>
                </a:r>
                <a:r>
                  <a:rPr lang="en-US" sz="2200" dirty="0"/>
                  <a:t>out the mean of 3</a:t>
                </a:r>
                <a:r>
                  <a:rPr lang="en-US" sz="2200" dirty="0" smtClean="0"/>
                  <a:t>, 6, 7, 9, 15 </a:t>
                </a:r>
                <a:r>
                  <a:rPr lang="en-US" sz="2200" dirty="0"/>
                  <a:t>and 20</a:t>
                </a:r>
                <a:r>
                  <a:rPr lang="en-US" sz="2200" dirty="0" smtClean="0"/>
                  <a:t>.</a:t>
                </a:r>
              </a:p>
              <a:p>
                <a:pPr marL="457200" indent="-457200">
                  <a:buClr>
                    <a:srgbClr val="C00000"/>
                  </a:buClr>
                  <a:buFont typeface="+mj-lt"/>
                  <a:buAutoNum type="arabicPeriod"/>
                  <a:tabLst>
                    <a:tab pos="858838" algn="l"/>
                    <a:tab pos="27432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out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8838" algn="l"/>
                    <a:tab pos="27432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32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x 6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16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x 12 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858838" algn="l"/>
                    <a:tab pos="27432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 x 24 	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4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lvl="1">
                  <a:buClr>
                    <a:srgbClr val="C00000"/>
                  </a:buClr>
                  <a:tabLst>
                    <a:tab pos="858838" algn="l"/>
                    <a:tab pos="2743200" algn="l"/>
                  </a:tabLst>
                </a:pPr>
                <a:r>
                  <a:rPr lang="en-US" sz="2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Discussion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do you notice about your answers? Why has this happened?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5541197"/>
              </a:xfrm>
              <a:prstGeom prst="rect">
                <a:avLst/>
              </a:prstGeom>
              <a:blipFill rotWithShape="0">
                <a:blip r:embed="rId4"/>
                <a:stretch>
                  <a:fillRect l="-1275" t="-550" b="-1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4595665"/>
            <a:ext cx="705543" cy="705543"/>
          </a:xfrm>
          <a:prstGeom prst="rect">
            <a:avLst/>
          </a:prstGeom>
        </p:spPr>
      </p:pic>
      <p:sp>
        <p:nvSpPr>
          <p:cNvPr id="7" name="Flowchart: Delay 6"/>
          <p:cNvSpPr/>
          <p:nvPr/>
        </p:nvSpPr>
        <p:spPr>
          <a:xfrm flipH="1">
            <a:off x="5292079" y="1268760"/>
            <a:ext cx="293084" cy="3236081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01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382054" cy="739756"/>
          </a:xfrm>
        </p:spPr>
        <p:txBody>
          <a:bodyPr>
            <a:noAutofit/>
          </a:bodyPr>
          <a:lstStyle/>
          <a:p>
            <a:r>
              <a:rPr lang="en-GB" dirty="0" smtClean="0"/>
              <a:t>Contents</a:t>
            </a:r>
            <a:endParaRPr lang="en-GB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12" y="1124744"/>
            <a:ext cx="8712968" cy="5478423"/>
          </a:xfrm>
          <a:prstGeom prst="rect">
            <a:avLst/>
          </a:prstGeom>
        </p:spPr>
        <p:txBody>
          <a:bodyPr wrap="square" numCol="1" spcCol="182880">
            <a:spAutoFit/>
          </a:bodyPr>
          <a:lstStyle/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	Number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Prior knowledge check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1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1.1	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Number problems and reasoning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dirty="0" smtClean="0"/>
              <a:t>Place </a:t>
            </a:r>
            <a:r>
              <a:rPr lang="en-US" sz="2500" dirty="0"/>
              <a:t>value and </a:t>
            </a:r>
            <a:r>
              <a:rPr lang="en-US" sz="2500" dirty="0" smtClean="0"/>
              <a:t>estimating	4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1.3	HCF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LCM	6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1.4	Calculating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with powers (indices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)	8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1.5	Zero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negative and fractional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indices	11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1.6	Powers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10 and standard form	14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1.7	Surds	16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Problem-solving	19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Checkup	20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Strengthen	22</a:t>
            </a: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Extend	25</a:t>
            </a:r>
          </a:p>
          <a:p>
            <a:pPr>
              <a:buClr>
                <a:srgbClr val="0070C0"/>
              </a:buClr>
              <a:tabLst>
                <a:tab pos="749300" algn="l"/>
                <a:tab pos="8521700" algn="r"/>
              </a:tabLs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check	27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 Same Side Corner Rectangle 5">
            <a:hlinkClick r:id="rId3" action="ppaction://hlinkpres?slideindex=1&amp;slidetitle="/>
          </p:cNvPr>
          <p:cNvSpPr/>
          <p:nvPr/>
        </p:nvSpPr>
        <p:spPr>
          <a:xfrm>
            <a:off x="6838528" y="695546"/>
            <a:ext cx="75780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iv</a:t>
            </a:r>
            <a:endParaRPr lang="en-GB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04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1.2 – Place Value and Estimating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5"/>
              <a:tabLst>
                <a:tab pos="858838" algn="l"/>
                <a:tab pos="2743200" algn="l"/>
              </a:tabLst>
            </a:pPr>
            <a:r>
              <a:rPr lang="en-US" sz="2200" dirty="0"/>
              <a:t>3.7 x 9.86 = </a:t>
            </a:r>
            <a:r>
              <a:rPr lang="en-US" sz="2200" dirty="0" smtClean="0"/>
              <a:t>36.482</a:t>
            </a:r>
            <a:br>
              <a:rPr lang="en-US" sz="2200" dirty="0" smtClean="0"/>
            </a:br>
            <a:r>
              <a:rPr lang="en-US" sz="2200" dirty="0" smtClean="0"/>
              <a:t>Use </a:t>
            </a:r>
            <a:r>
              <a:rPr lang="en-US" sz="2200" dirty="0"/>
              <a:t>this fact to work out the calculations </a:t>
            </a:r>
            <a:r>
              <a:rPr lang="en-US" sz="2200" dirty="0" smtClean="0"/>
              <a:t>below.</a:t>
            </a:r>
            <a:br>
              <a:rPr lang="en-US" sz="2200" dirty="0" smtClean="0"/>
            </a:br>
            <a:r>
              <a:rPr lang="en-US" sz="2200" dirty="0" smtClean="0"/>
              <a:t>Check your </a:t>
            </a:r>
            <a:r>
              <a:rPr lang="en-US" sz="2200" dirty="0"/>
              <a:t>answers </a:t>
            </a:r>
            <a:r>
              <a:rPr lang="en-US" sz="2200" dirty="0" smtClean="0"/>
              <a:t>using an </a:t>
            </a:r>
            <a:r>
              <a:rPr lang="en-US" sz="2200" dirty="0"/>
              <a:t>approximate </a:t>
            </a:r>
            <a:r>
              <a:rPr lang="en-US" sz="2200" dirty="0" smtClean="0"/>
              <a:t>calculation. 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200" dirty="0" smtClean="0"/>
              <a:t>37 x 9.86</a:t>
            </a:r>
            <a:endParaRPr lang="en-US" sz="2200" dirty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200" dirty="0" smtClean="0"/>
              <a:t>3.7 x </a:t>
            </a:r>
            <a:r>
              <a:rPr lang="en-US" sz="2200" dirty="0"/>
              <a:t>9.86 </a:t>
            </a:r>
            <a:endParaRPr lang="en-US" sz="22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200" dirty="0" smtClean="0"/>
              <a:t>0.0037 </a:t>
            </a:r>
            <a:r>
              <a:rPr lang="en-US" sz="2200" dirty="0"/>
              <a:t>x 98.6 </a:t>
            </a:r>
            <a:endParaRPr lang="en-US" sz="22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200" dirty="0" smtClean="0"/>
              <a:t>36.482 ÷ 9.86 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200" dirty="0" smtClean="0"/>
              <a:t>3648.2 </a:t>
            </a:r>
            <a:r>
              <a:rPr lang="en-US" sz="2200" dirty="0"/>
              <a:t>÷</a:t>
            </a:r>
            <a:r>
              <a:rPr lang="en-US" sz="2200" dirty="0" smtClean="0"/>
              <a:t> </a:t>
            </a:r>
            <a:r>
              <a:rPr lang="en-US" sz="2200" dirty="0"/>
              <a:t>98.6 </a:t>
            </a:r>
            <a:endParaRPr lang="en-US" sz="22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200" dirty="0" smtClean="0"/>
              <a:t>364.82 </a:t>
            </a:r>
            <a:r>
              <a:rPr lang="en-US" sz="2200" dirty="0"/>
              <a:t>÷</a:t>
            </a:r>
            <a:r>
              <a:rPr lang="en-US" sz="2200" dirty="0" smtClean="0"/>
              <a:t> </a:t>
            </a:r>
            <a:r>
              <a:rPr lang="en-US" sz="2200" dirty="0"/>
              <a:t>370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 flipH="1">
                <a:off x="303565" y="4930035"/>
                <a:ext cx="5204539" cy="1595309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sz="27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Q5a </a:t>
                </a:r>
                <a:r>
                  <a:rPr lang="en-US" sz="27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Compare with the given calculation.</a:t>
                </a:r>
              </a:p>
              <a:p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7 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9.86=26.482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37 </m:t>
                        </m:r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9.86=             </m:t>
                        </m:r>
                      </m:den>
                    </m:f>
                  </m:oMath>
                </a14:m>
                <a:r>
                  <a:rPr lang="en-US" sz="2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</a:br>
                <a:r>
                  <a:rPr lang="en-US" sz="9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endParaRPr lang="en-US" sz="2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3565" y="4930035"/>
                <a:ext cx="5204539" cy="15953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123420" y="5988808"/>
            <a:ext cx="360040" cy="369332"/>
          </a:xfrm>
          <a:custGeom>
            <a:avLst/>
            <a:gdLst>
              <a:gd name="connsiteX0" fmla="*/ 329826 w 329826"/>
              <a:gd name="connsiteY0" fmla="*/ 0 h 609600"/>
              <a:gd name="connsiteX1" fmla="*/ 44076 w 329826"/>
              <a:gd name="connsiteY1" fmla="*/ 133350 h 609600"/>
              <a:gd name="connsiteX2" fmla="*/ 5976 w 329826"/>
              <a:gd name="connsiteY2" fmla="*/ 285750 h 609600"/>
              <a:gd name="connsiteX3" fmla="*/ 25026 w 329826"/>
              <a:gd name="connsiteY3" fmla="*/ 457200 h 609600"/>
              <a:gd name="connsiteX4" fmla="*/ 234576 w 329826"/>
              <a:gd name="connsiteY4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26" h="609600">
                <a:moveTo>
                  <a:pt x="329826" y="0"/>
                </a:moveTo>
                <a:cubicBezTo>
                  <a:pt x="213938" y="42862"/>
                  <a:pt x="98051" y="85725"/>
                  <a:pt x="44076" y="133350"/>
                </a:cubicBezTo>
                <a:cubicBezTo>
                  <a:pt x="-9899" y="180975"/>
                  <a:pt x="9151" y="231775"/>
                  <a:pt x="5976" y="285750"/>
                </a:cubicBezTo>
                <a:cubicBezTo>
                  <a:pt x="2801" y="339725"/>
                  <a:pt x="-13074" y="403225"/>
                  <a:pt x="25026" y="457200"/>
                </a:cubicBezTo>
                <a:cubicBezTo>
                  <a:pt x="63126" y="511175"/>
                  <a:pt x="148851" y="560387"/>
                  <a:pt x="234576" y="609600"/>
                </a:cubicBezTo>
              </a:path>
            </a:pathLst>
          </a:custGeom>
          <a:noFill/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3787716" y="5926092"/>
            <a:ext cx="279648" cy="369332"/>
          </a:xfrm>
          <a:custGeom>
            <a:avLst/>
            <a:gdLst>
              <a:gd name="connsiteX0" fmla="*/ 329826 w 329826"/>
              <a:gd name="connsiteY0" fmla="*/ 0 h 609600"/>
              <a:gd name="connsiteX1" fmla="*/ 44076 w 329826"/>
              <a:gd name="connsiteY1" fmla="*/ 133350 h 609600"/>
              <a:gd name="connsiteX2" fmla="*/ 5976 w 329826"/>
              <a:gd name="connsiteY2" fmla="*/ 285750 h 609600"/>
              <a:gd name="connsiteX3" fmla="*/ 25026 w 329826"/>
              <a:gd name="connsiteY3" fmla="*/ 457200 h 609600"/>
              <a:gd name="connsiteX4" fmla="*/ 234576 w 329826"/>
              <a:gd name="connsiteY4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26" h="609600">
                <a:moveTo>
                  <a:pt x="329826" y="0"/>
                </a:moveTo>
                <a:cubicBezTo>
                  <a:pt x="213938" y="42862"/>
                  <a:pt x="98051" y="85725"/>
                  <a:pt x="44076" y="133350"/>
                </a:cubicBezTo>
                <a:cubicBezTo>
                  <a:pt x="-9899" y="180975"/>
                  <a:pt x="9151" y="231775"/>
                  <a:pt x="5976" y="285750"/>
                </a:cubicBezTo>
                <a:cubicBezTo>
                  <a:pt x="2801" y="339725"/>
                  <a:pt x="-13074" y="403225"/>
                  <a:pt x="25026" y="457200"/>
                </a:cubicBezTo>
                <a:cubicBezTo>
                  <a:pt x="63126" y="511175"/>
                  <a:pt x="148851" y="560387"/>
                  <a:pt x="234576" y="609600"/>
                </a:cubicBezTo>
              </a:path>
            </a:pathLst>
          </a:custGeom>
          <a:noFill/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23620" y="6118251"/>
            <a:ext cx="846310" cy="3118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1372" y="5854084"/>
            <a:ext cx="34225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9804" y="5854084"/>
            <a:ext cx="34225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3283660" y="3452349"/>
            <a:ext cx="2217226" cy="132343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Q5d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Rewrite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given calculation as a division.</a:t>
            </a:r>
          </a:p>
        </p:txBody>
      </p:sp>
    </p:spTree>
    <p:extLst>
      <p:ext uri="{BB962C8B-B14F-4D97-AF65-F5344CB8AC3E}">
        <p14:creationId xmlns:p14="http://schemas.microsoft.com/office/powerpoint/2010/main" val="32758334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1.2 – Place Value and Estimating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tabLst>
                <a:tab pos="858838" algn="l"/>
                <a:tab pos="2743200" algn="l"/>
              </a:tabLst>
            </a:pPr>
            <a:r>
              <a:rPr lang="en-US" sz="2700" b="1" dirty="0">
                <a:solidFill>
                  <a:srgbClr val="FF0000"/>
                </a:solidFill>
              </a:rPr>
              <a:t>Reasoning</a:t>
            </a:r>
            <a:r>
              <a:rPr lang="en-US" sz="2700" dirty="0"/>
              <a:t> 54.8 x 7.29 = 399.492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700" dirty="0" smtClean="0"/>
              <a:t>Write </a:t>
            </a:r>
            <a:r>
              <a:rPr lang="en-US" sz="2700" dirty="0"/>
              <a:t>down three more calculations that have the same answer, </a:t>
            </a:r>
            <a:endParaRPr lang="en-US" sz="27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700" dirty="0" smtClean="0"/>
              <a:t>Write </a:t>
            </a:r>
            <a:r>
              <a:rPr lang="en-US" sz="2700" dirty="0"/>
              <a:t>down a division that has an answer of 54.8. </a:t>
            </a:r>
            <a:endParaRPr lang="en-US" sz="27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700" dirty="0" smtClean="0"/>
              <a:t>Write </a:t>
            </a:r>
            <a:r>
              <a:rPr lang="en-US" sz="2700" dirty="0"/>
              <a:t>down a division that has an answer of 0.729. </a:t>
            </a:r>
            <a:endParaRPr lang="en-US" sz="27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858838" algn="l"/>
                <a:tab pos="2743200" algn="l"/>
              </a:tabLst>
            </a:pPr>
            <a:r>
              <a:rPr lang="en-US" sz="2700" dirty="0" smtClean="0"/>
              <a:t>Charlie </a:t>
            </a:r>
            <a:r>
              <a:rPr lang="en-US" sz="2700" dirty="0"/>
              <a:t>says that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54.8 </a:t>
            </a:r>
            <a:r>
              <a:rPr lang="en-US" sz="2700" dirty="0"/>
              <a:t>x 72.9 = </a:t>
            </a:r>
            <a:r>
              <a:rPr lang="en-US" sz="2700" dirty="0" smtClean="0"/>
              <a:t>3989.44 </a:t>
            </a:r>
            <a:br>
              <a:rPr lang="en-US" sz="2700" dirty="0" smtClean="0"/>
            </a:br>
            <a:r>
              <a:rPr lang="en-US" sz="2700" dirty="0" smtClean="0"/>
              <a:t>Explain </a:t>
            </a:r>
            <a:r>
              <a:rPr lang="en-US" sz="2700" dirty="0"/>
              <a:t>why Charlie must be wrong, </a:t>
            </a:r>
            <a:endParaRPr lang="en-US" sz="27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27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1.2 – Place Value and Estimating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Clr>
                <a:srgbClr val="C00000"/>
              </a:buClr>
              <a:buFont typeface="+mj-lt"/>
              <a:buAutoNum type="arabicPeriod" startAt="7"/>
              <a:tabLst>
                <a:tab pos="800100" algn="l"/>
                <a:tab pos="2743200" algn="l"/>
              </a:tabLst>
            </a:pPr>
            <a:r>
              <a:rPr lang="en-US" sz="2700" dirty="0" smtClean="0">
                <a:solidFill>
                  <a:srgbClr val="C00000"/>
                </a:solidFill>
              </a:rPr>
              <a:t>a</a:t>
            </a:r>
            <a:r>
              <a:rPr lang="en-US" sz="2700" dirty="0" smtClean="0"/>
              <a:t> 	Write </a:t>
            </a:r>
            <a:r>
              <a:rPr lang="en-US" sz="2700" dirty="0"/>
              <a:t>down the value of 74 </a:t>
            </a:r>
            <a:r>
              <a:rPr lang="en-US" sz="2700" dirty="0" smtClean="0"/>
              <a:t>	and </a:t>
            </a:r>
            <a:r>
              <a:rPr lang="en-US" sz="2700" dirty="0"/>
              <a:t>79. </a:t>
            </a:r>
            <a:endParaRPr lang="en-US" sz="2700" dirty="0" smtClean="0"/>
          </a:p>
          <a:p>
            <a:pPr marL="800100" lvl="2" indent="-400050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sz="2700" dirty="0" smtClean="0"/>
              <a:t>Estimate </a:t>
            </a:r>
            <a:r>
              <a:rPr lang="en-US" sz="2700" dirty="0"/>
              <a:t>the value of 75, </a:t>
            </a:r>
            <a:r>
              <a:rPr lang="en-US" sz="2700" dirty="0" smtClean="0"/>
              <a:t>76</a:t>
            </a:r>
            <a:r>
              <a:rPr lang="en-US" sz="2700" dirty="0"/>
              <a:t>, 77 and </a:t>
            </a:r>
            <a:r>
              <a:rPr lang="en-US" sz="2700" dirty="0" smtClean="0"/>
              <a:t>78.</a:t>
            </a:r>
            <a:br>
              <a:rPr lang="en-US" sz="2700" dirty="0" smtClean="0"/>
            </a:br>
            <a:r>
              <a:rPr lang="en-US" sz="2700" dirty="0" smtClean="0"/>
              <a:t>Round </a:t>
            </a:r>
            <a:r>
              <a:rPr lang="en-US" sz="2700" dirty="0"/>
              <a:t>each estimate to 1 decimal </a:t>
            </a:r>
            <a:r>
              <a:rPr lang="en-US" sz="2700" dirty="0" smtClean="0"/>
              <a:t>place </a:t>
            </a:r>
          </a:p>
          <a:p>
            <a:pPr marL="800100" lvl="2" indent="-400050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sz="2700" dirty="0" smtClean="0"/>
              <a:t>Use </a:t>
            </a:r>
            <a:r>
              <a:rPr lang="en-US" sz="2700" dirty="0"/>
              <a:t>a calculator to check your answer to part </a:t>
            </a:r>
            <a:r>
              <a:rPr lang="en-US" sz="2700" b="1" dirty="0"/>
              <a:t>b</a:t>
            </a:r>
            <a:r>
              <a:rPr lang="en-US" sz="2700" dirty="0"/>
              <a:t>.</a:t>
            </a:r>
            <a:endParaRPr lang="en-US" sz="27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251520" y="4663296"/>
            <a:ext cx="5204539" cy="1862048"/>
          </a:xfrm>
          <a:prstGeom prst="rect">
            <a:avLst/>
          </a:prstGeom>
          <a:solidFill>
            <a:srgbClr val="FCF0E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Q7b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Use a number line to help.</a:t>
            </a:r>
            <a:b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681" y="5151179"/>
            <a:ext cx="4840217" cy="13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440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1.2 – Place Value and Estimating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4220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0050" lvl="1" indent="-4000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800100" algn="l"/>
                    <a:tab pos="2743200" algn="l"/>
                  </a:tabLst>
                </a:pPr>
                <a:r>
                  <a:rPr lang="en-US" sz="2200" dirty="0" smtClean="0">
                    <a:solidFill>
                      <a:srgbClr val="C00000"/>
                    </a:solidFill>
                  </a:rPr>
                  <a:t>a</a:t>
                </a:r>
                <a:r>
                  <a:rPr lang="en-US" sz="2200" dirty="0" smtClean="0"/>
                  <a:t> 	Write </a:t>
                </a:r>
                <a:r>
                  <a:rPr lang="en-US" sz="2200" dirty="0"/>
                  <a:t>down the value of 74 </a:t>
                </a:r>
                <a:r>
                  <a:rPr lang="en-US" sz="2200" dirty="0" smtClean="0"/>
                  <a:t>and 79</a:t>
                </a:r>
                <a:r>
                  <a:rPr lang="en-US" sz="2200" dirty="0"/>
                  <a:t>. </a:t>
                </a:r>
                <a:endParaRPr lang="en-US" sz="2200" dirty="0" smtClean="0"/>
              </a:p>
              <a:p>
                <a:pPr marL="800100" lvl="2" indent="-4000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200" dirty="0" smtClean="0"/>
                  <a:t>Estimate </a:t>
                </a:r>
                <a:r>
                  <a:rPr lang="en-US" sz="2200" dirty="0"/>
                  <a:t>the value of 75, </a:t>
                </a:r>
                <a:r>
                  <a:rPr lang="en-US" sz="2200" dirty="0" smtClean="0"/>
                  <a:t>76</a:t>
                </a:r>
                <a:r>
                  <a:rPr lang="en-US" sz="2200" dirty="0"/>
                  <a:t>, 77 and </a:t>
                </a:r>
                <a:r>
                  <a:rPr lang="en-US" sz="2200" dirty="0" smtClean="0"/>
                  <a:t>78.</a:t>
                </a:r>
                <a:br>
                  <a:rPr lang="en-US" sz="2200" dirty="0" smtClean="0"/>
                </a:br>
                <a:r>
                  <a:rPr lang="en-US" sz="2200" dirty="0" smtClean="0"/>
                  <a:t>Round </a:t>
                </a:r>
                <a:r>
                  <a:rPr lang="en-US" sz="2200" dirty="0"/>
                  <a:t>each estimate to 1 decimal </a:t>
                </a:r>
                <a:r>
                  <a:rPr lang="en-US" sz="2200" dirty="0" smtClean="0"/>
                  <a:t>place </a:t>
                </a:r>
              </a:p>
              <a:p>
                <a:pPr marL="800100" lvl="2" indent="-4000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200" dirty="0" smtClean="0"/>
                  <a:t>Use </a:t>
                </a:r>
                <a:r>
                  <a:rPr lang="en-US" sz="2200" dirty="0"/>
                  <a:t>a calculator to check your answer to part </a:t>
                </a:r>
                <a:r>
                  <a:rPr lang="en-US" sz="2200" b="1" dirty="0"/>
                  <a:t>b</a:t>
                </a:r>
                <a:r>
                  <a:rPr lang="en-US" sz="2200" dirty="0" smtClean="0"/>
                  <a:t>.</a:t>
                </a:r>
              </a:p>
              <a:p>
                <a:pPr marL="342900" lvl="1" indent="-4000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2743200" algn="l"/>
                  </a:tabLst>
                </a:pPr>
                <a:r>
                  <a:rPr lang="en-US" sz="2200" dirty="0"/>
                  <a:t>Estimate the value to the nearest tenth, </a:t>
                </a:r>
                <a:endParaRPr lang="en-US" sz="2200" dirty="0" smtClean="0"/>
              </a:p>
              <a:p>
                <a:pPr marL="857250" lvl="2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171700" algn="l"/>
                    <a:tab pos="371475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47</m:t>
                        </m:r>
                      </m:e>
                    </m:rad>
                  </m:oMath>
                </a14:m>
                <a:r>
                  <a:rPr lang="en-US" sz="2200" dirty="0" smtClean="0"/>
                  <a:t> 	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b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r>
                  <a:rPr lang="en-US" sz="2200" dirty="0" smtClean="0"/>
                  <a:t>	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</m:rad>
                  </m:oMath>
                </a14:m>
                <a:r>
                  <a:rPr lang="en-US" sz="2200" dirty="0"/>
                  <a:t> </a:t>
                </a:r>
                <a:endParaRPr lang="en-US" sz="2200" dirty="0" smtClean="0"/>
              </a:p>
              <a:p>
                <a:pPr marL="857250" lvl="2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171700" algn="l"/>
                    <a:tab pos="371475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en-US" sz="22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dirty="0" smtClean="0"/>
                  <a:t>	e.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	f.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rad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4220643"/>
              </a:xfrm>
              <a:prstGeom prst="rect">
                <a:avLst/>
              </a:prstGeom>
              <a:blipFill rotWithShape="0">
                <a:blip r:embed="rId4"/>
                <a:stretch>
                  <a:fillRect l="-1275" t="-722" r="-1970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77542" y="5373216"/>
            <a:ext cx="5204539" cy="1139992"/>
            <a:chOff x="251520" y="4880308"/>
            <a:chExt cx="5204539" cy="1139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 flipH="1">
                  <a:off x="251520" y="4880308"/>
                  <a:ext cx="5204539" cy="1139992"/>
                </a:xfrm>
                <a:prstGeom prst="rect">
                  <a:avLst/>
                </a:prstGeom>
                <a:solidFill>
                  <a:srgbClr val="FCF0E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AutoFit/>
                </a:bodyPr>
                <a:lstStyle/>
                <a:p>
                  <a:r>
                    <a:rPr lang="en-US" sz="2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Q8a 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hint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– You can write your </a:t>
                  </a:r>
                  <a:r>
                    <a:rPr lang="en-US" sz="2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answer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2200" dirty="0" smtClean="0">
                      <a:solidFill>
                        <a:schemeClr val="tx1"/>
                      </a:solidFill>
                    </a:rPr>
                    <a:t>≈ </a:t>
                  </a:r>
                  <a:r>
                    <a:rPr lang="en-US" sz="2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en-US" sz="2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200" dirty="0">
                      <a:solidFill>
                        <a:schemeClr val="tx1"/>
                      </a:solidFill>
                    </a:rPr>
                    <a:t>≈ means 'is approximately equal to</a:t>
                  </a:r>
                  <a:r>
                    <a:rPr lang="en-US" sz="2200" dirty="0" smtClean="0">
                      <a:solidFill>
                        <a:schemeClr val="tx1"/>
                      </a:solidFill>
                    </a:rPr>
                    <a:t>'</a:t>
                  </a:r>
                  <a:endPara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51520" y="4880308"/>
                  <a:ext cx="5204539" cy="11399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1233610" y="5240348"/>
              <a:ext cx="34225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4005064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896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1.2 – Place Value and Estimating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204864"/>
            <a:ext cx="52565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Clr>
                <a:srgbClr val="C00000"/>
              </a:buClr>
              <a:buFont typeface="+mj-lt"/>
              <a:buAutoNum type="arabicPeriod" startAt="9"/>
              <a:tabLst>
                <a:tab pos="800100" algn="l"/>
                <a:tab pos="2743200" algn="l"/>
              </a:tabLst>
            </a:pPr>
            <a:r>
              <a:rPr lang="en-US" sz="2200" dirty="0"/>
              <a:t>Problem-solving A mosaic uses 150 square tiles. The total area is 3000cm</a:t>
            </a:r>
            <a:r>
              <a:rPr lang="en-US" sz="2200" baseline="30000" dirty="0"/>
              <a:t>2</a:t>
            </a:r>
            <a:r>
              <a:rPr lang="en-US" sz="2200" dirty="0"/>
              <a:t>. </a:t>
            </a:r>
            <a:endParaRPr lang="en-US" sz="2200" dirty="0" smtClean="0"/>
          </a:p>
          <a:p>
            <a:pPr lvl="2" indent="-457200">
              <a:buClr>
                <a:srgbClr val="C00000"/>
              </a:buClr>
              <a:buFont typeface="+mj-lt"/>
              <a:buAutoNum type="alphaLcPeriod"/>
              <a:tabLst>
                <a:tab pos="800100" algn="l"/>
                <a:tab pos="2743200" algn="l"/>
              </a:tabLst>
            </a:pPr>
            <a:r>
              <a:rPr lang="en-US" sz="2200" dirty="0" smtClean="0"/>
              <a:t>Estimate </a:t>
            </a:r>
            <a:r>
              <a:rPr lang="en-US" sz="2200" dirty="0"/>
              <a:t>the side length of a </a:t>
            </a:r>
            <a:r>
              <a:rPr lang="en-US" sz="2200" dirty="0" smtClean="0"/>
              <a:t>tile. </a:t>
            </a:r>
          </a:p>
          <a:p>
            <a:pPr lvl="2" indent="-457200">
              <a:buClr>
                <a:srgbClr val="C00000"/>
              </a:buClr>
              <a:buFont typeface="+mj-lt"/>
              <a:buAutoNum type="alphaLcPeriod"/>
              <a:tabLst>
                <a:tab pos="800100" algn="l"/>
                <a:tab pos="2743200" algn="l"/>
              </a:tabLst>
            </a:pPr>
            <a:r>
              <a:rPr lang="en-US" sz="2200" dirty="0" smtClean="0"/>
              <a:t>Use </a:t>
            </a:r>
            <a:r>
              <a:rPr lang="en-US" sz="2200" dirty="0"/>
              <a:t>a calculator to check your answer.</a:t>
            </a:r>
          </a:p>
          <a:p>
            <a:pPr marL="400050" lvl="1" indent="-400050">
              <a:buClr>
                <a:srgbClr val="C00000"/>
              </a:buClr>
              <a:buFont typeface="+mj-lt"/>
              <a:buAutoNum type="arabicPeriod" startAt="9"/>
              <a:tabLst>
                <a:tab pos="914400" algn="l"/>
                <a:tab pos="2743200" algn="l"/>
              </a:tabLst>
            </a:pP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a.</a:t>
            </a:r>
            <a:r>
              <a:rPr lang="en-US" sz="2200" dirty="0" smtClean="0"/>
              <a:t> 	Write </a:t>
            </a:r>
            <a:r>
              <a:rPr lang="en-US" sz="2200" dirty="0"/>
              <a:t>down the value of 82 and </a:t>
            </a:r>
            <a:r>
              <a:rPr lang="en-US" sz="2200" dirty="0" smtClean="0"/>
              <a:t>	92</a:t>
            </a:r>
            <a:r>
              <a:rPr lang="en-US" sz="2200" dirty="0"/>
              <a:t>.</a:t>
            </a:r>
          </a:p>
          <a:p>
            <a:pPr lvl="2" indent="-457200">
              <a:buClr>
                <a:srgbClr val="C00000"/>
              </a:buClr>
              <a:buFont typeface="+mj-lt"/>
              <a:buAutoNum type="alphaLcPeriod" startAt="2"/>
              <a:tabLst>
                <a:tab pos="800100" algn="l"/>
                <a:tab pos="2743200" algn="l"/>
              </a:tabLst>
            </a:pPr>
            <a:r>
              <a:rPr lang="en-US" sz="2200" dirty="0" smtClean="0"/>
              <a:t>Estimate </a:t>
            </a:r>
            <a:r>
              <a:rPr lang="en-US" sz="2200" dirty="0"/>
              <a:t>the value of 8.32 and 8.82. Round each estimate to the nearest whole </a:t>
            </a:r>
            <a:r>
              <a:rPr lang="en-US" sz="2200" dirty="0" smtClean="0"/>
              <a:t>number.</a:t>
            </a:r>
          </a:p>
          <a:p>
            <a:pPr lvl="2" indent="-457200">
              <a:buClr>
                <a:srgbClr val="C00000"/>
              </a:buClr>
              <a:buFont typeface="+mj-lt"/>
              <a:buAutoNum type="alphaLcPeriod" startAt="2"/>
              <a:tabLst>
                <a:tab pos="800100" algn="l"/>
                <a:tab pos="2743200" algn="l"/>
              </a:tabLst>
            </a:pPr>
            <a:r>
              <a:rPr lang="en-US" sz="2200" dirty="0" smtClean="0"/>
              <a:t>Use </a:t>
            </a:r>
            <a:r>
              <a:rPr lang="en-US" sz="2200" dirty="0"/>
              <a:t>a calculator to check your answer to part </a:t>
            </a:r>
            <a:r>
              <a:rPr lang="en-US" sz="2200" b="1" dirty="0"/>
              <a:t>b</a:t>
            </a:r>
            <a:r>
              <a:rPr lang="en-US" sz="2200" dirty="0"/>
              <a:t>.</a:t>
            </a:r>
            <a:endParaRPr lang="en-US" sz="2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2132856"/>
            <a:ext cx="705543" cy="7055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277542" y="1229851"/>
            <a:ext cx="52045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00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1.2 – Place Value and Estimating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5256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Clr>
                <a:srgbClr val="C00000"/>
              </a:buClr>
              <a:buFont typeface="+mj-lt"/>
              <a:buAutoNum type="arabicPeriod" startAt="11"/>
              <a:tabLst>
                <a:tab pos="800100" algn="l"/>
                <a:tab pos="2743200" algn="l"/>
              </a:tabLst>
            </a:pPr>
            <a:r>
              <a:rPr lang="en-US" sz="2200" dirty="0"/>
              <a:t>Estimate to the nearest whole number</a:t>
            </a:r>
            <a:r>
              <a:rPr lang="en-US" sz="2200" dirty="0" smtClean="0"/>
              <a:t>.</a:t>
            </a:r>
            <a:endParaRPr lang="en-US" sz="2200" dirty="0"/>
          </a:p>
          <a:p>
            <a:pPr lvl="2" indent="-457200">
              <a:buClr>
                <a:srgbClr val="C00000"/>
              </a:buClr>
              <a:buFont typeface="+mj-lt"/>
              <a:buAutoNum type="alphaLcPeriod"/>
              <a:tabLst>
                <a:tab pos="800100" algn="l"/>
                <a:tab pos="2114550" algn="l"/>
                <a:tab pos="3657600" algn="l"/>
              </a:tabLst>
            </a:pPr>
            <a:r>
              <a:rPr lang="en-US" sz="2200" dirty="0" smtClean="0"/>
              <a:t>3.2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b.</a:t>
            </a:r>
            <a:r>
              <a:rPr lang="en-US" sz="2200" dirty="0" smtClean="0"/>
              <a:t>  4.7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c.</a:t>
            </a:r>
            <a:r>
              <a:rPr lang="en-US" sz="2200" dirty="0" smtClean="0"/>
              <a:t> 1.7</a:t>
            </a:r>
            <a:r>
              <a:rPr lang="en-US" sz="2200" baseline="30000" dirty="0" smtClean="0"/>
              <a:t>2</a:t>
            </a:r>
          </a:p>
          <a:p>
            <a:pPr lvl="2" indent="-457200">
              <a:buClr>
                <a:srgbClr val="C00000"/>
              </a:buClr>
              <a:buFont typeface="+mj-lt"/>
              <a:buAutoNum type="alphaLcPeriod"/>
              <a:tabLst>
                <a:tab pos="800100" algn="l"/>
                <a:tab pos="2114550" algn="l"/>
                <a:tab pos="3657600" algn="l"/>
              </a:tabLst>
            </a:pPr>
            <a:r>
              <a:rPr lang="en-US" sz="2200" dirty="0" smtClean="0"/>
              <a:t>7.1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e.</a:t>
            </a:r>
            <a:r>
              <a:rPr lang="en-US" sz="2200" dirty="0" smtClean="0"/>
              <a:t>  6.3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f.</a:t>
            </a:r>
            <a:r>
              <a:rPr lang="en-US" sz="2200" dirty="0" smtClean="0"/>
              <a:t>  9.8</a:t>
            </a:r>
            <a:r>
              <a:rPr lang="en-US" sz="2200" baseline="30000" dirty="0" smtClean="0"/>
              <a:t>2</a:t>
            </a:r>
            <a:br>
              <a:rPr lang="en-US" sz="2200" baseline="30000" dirty="0" smtClean="0"/>
            </a:br>
            <a:r>
              <a:rPr lang="en-US" sz="2200" baseline="30000" dirty="0" smtClean="0"/>
              <a:t/>
            </a:r>
            <a:br>
              <a:rPr lang="en-US" sz="2200" baseline="30000" dirty="0" smtClean="0"/>
            </a:br>
            <a:r>
              <a:rPr lang="en-US" sz="2200" baseline="30000" dirty="0" smtClean="0"/>
              <a:t/>
            </a:r>
            <a:br>
              <a:rPr lang="en-US" sz="2200" baseline="30000" dirty="0" smtClean="0"/>
            </a:br>
            <a:r>
              <a:rPr lang="en-US" sz="2200" baseline="30000" dirty="0" smtClean="0"/>
              <a:t/>
            </a:r>
            <a:br>
              <a:rPr lang="en-US" sz="2200" baseline="30000" dirty="0" smtClean="0"/>
            </a:br>
            <a:r>
              <a:rPr lang="en-US" sz="2200" baseline="30000" dirty="0" smtClean="0"/>
              <a:t/>
            </a:r>
            <a:br>
              <a:rPr lang="en-US" sz="2200" baseline="30000" dirty="0" smtClean="0"/>
            </a:br>
            <a:r>
              <a:rPr lang="en-US" sz="2200" baseline="30000" dirty="0" smtClean="0"/>
              <a:t/>
            </a:r>
            <a:br>
              <a:rPr lang="en-US" sz="2200" baseline="30000" dirty="0" smtClean="0"/>
            </a:br>
            <a:r>
              <a:rPr lang="en-US" sz="2200" baseline="30000" dirty="0" smtClean="0"/>
              <a:t/>
            </a:r>
            <a:br>
              <a:rPr lang="en-US" sz="2200" baseline="30000" dirty="0" smtClean="0"/>
            </a:br>
            <a:r>
              <a:rPr lang="en-US" sz="2200" baseline="30000" dirty="0" smtClean="0"/>
              <a:t/>
            </a:r>
            <a:br>
              <a:rPr lang="en-US" sz="2200" baseline="30000" dirty="0" smtClean="0"/>
            </a:br>
            <a:r>
              <a:rPr lang="en-US" sz="2200" baseline="30000" dirty="0" smtClean="0"/>
              <a:t/>
            </a:r>
            <a:br>
              <a:rPr lang="en-US" sz="2200" baseline="30000" dirty="0" smtClean="0"/>
            </a:br>
            <a:endParaRPr lang="en-US" sz="2200" baseline="30000" dirty="0" smtClean="0"/>
          </a:p>
          <a:p>
            <a:pPr lvl="1" indent="-457200">
              <a:buClr>
                <a:srgbClr val="C00000"/>
              </a:buClr>
              <a:buFont typeface="+mj-lt"/>
              <a:buAutoNum type="arabicPeriod" startAt="13"/>
              <a:tabLst>
                <a:tab pos="800100" algn="l"/>
                <a:tab pos="2114550" algn="l"/>
                <a:tab pos="3657600" algn="l"/>
              </a:tabLst>
            </a:pPr>
            <a:r>
              <a:rPr lang="en-US" sz="2200" dirty="0"/>
              <a:t>The sum of the values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on </a:t>
            </a:r>
            <a:r>
              <a:rPr lang="en-US" sz="2200" dirty="0"/>
              <a:t>these cards is 12.</a:t>
            </a:r>
            <a:endParaRPr lang="en-US" sz="2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3565" y="2803138"/>
            <a:ext cx="5204539" cy="1554272"/>
            <a:chOff x="303565" y="2803138"/>
            <a:chExt cx="5204539" cy="1554272"/>
          </a:xfrm>
        </p:grpSpPr>
        <p:sp>
          <p:nvSpPr>
            <p:cNvPr id="7" name="Rectangle 6"/>
            <p:cNvSpPr/>
            <p:nvPr/>
          </p:nvSpPr>
          <p:spPr>
            <a:xfrm flipH="1">
              <a:off x="303565" y="2803138"/>
              <a:ext cx="5204539" cy="1554272"/>
            </a:xfrm>
            <a:prstGeom prst="rect">
              <a:avLst/>
            </a:prstGeom>
            <a:solidFill>
              <a:srgbClr val="FAFAB4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r>
                <a:rPr lang="en-US" sz="23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Q11a </a:t>
              </a:r>
              <a:r>
                <a:rPr lang="en-US" sz="23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hint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Use a number line to help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3</a:t>
              </a:r>
              <a:r>
                <a:rPr lang="en-US" sz="24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3.2</a:t>
              </a:r>
              <a:r>
                <a:rPr lang="en-US" sz="24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     4</a:t>
              </a:r>
              <a:r>
                <a:rPr lang="en-US" sz="24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27584" y="3573016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23728" y="3573016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2000" y="3573016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41640" y="3717032"/>
              <a:ext cx="4534416" cy="83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11560" y="3851756"/>
              <a:ext cx="34225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25490" y="3861048"/>
              <a:ext cx="34225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73762" y="3861048"/>
              <a:ext cx="34225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23528" y="5423744"/>
            <a:ext cx="1383850" cy="1101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 </a:t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5330" y="5517232"/>
            <a:ext cx="34225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83032" y="5949280"/>
            <a:ext cx="1160096" cy="8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1835696" y="5423744"/>
                <a:ext cx="1529954" cy="110160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80 -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1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x 4</a:t>
                </a:r>
                <a:endParaRPr lang="en-US" sz="24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423744"/>
                <a:ext cx="1529954" cy="1101600"/>
              </a:xfrm>
              <a:prstGeom prst="roundRect">
                <a:avLst/>
              </a:prstGeom>
              <a:blipFill rotWithShape="0">
                <a:blip r:embed="rId5"/>
                <a:stretch>
                  <a:fillRect b="-6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H="1">
            <a:off x="1995200" y="5949280"/>
            <a:ext cx="1160096" cy="8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flipH="1">
            <a:off x="3707904" y="4740240"/>
            <a:ext cx="1800200" cy="1785104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Q13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Work out the value of the card on the right first.</a:t>
            </a:r>
          </a:p>
        </p:txBody>
      </p:sp>
    </p:spTree>
    <p:extLst>
      <p:ext uri="{BB962C8B-B14F-4D97-AF65-F5344CB8AC3E}">
        <p14:creationId xmlns:p14="http://schemas.microsoft.com/office/powerpoint/2010/main" val="17841497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1.2 – Place Value and Estimating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68760"/>
                <a:ext cx="5256584" cy="4434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-4572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800100" algn="l"/>
                    <a:tab pos="2743200" algn="l"/>
                  </a:tabLst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000" dirty="0"/>
                  <a:t>	</a:t>
                </a:r>
                <a:r>
                  <a:rPr lang="en-US" sz="2000" dirty="0" smtClean="0"/>
                  <a:t>Estimate </a:t>
                </a:r>
                <a:r>
                  <a:rPr lang="en-US" sz="2000" dirty="0"/>
                  <a:t>answers to </a:t>
                </a:r>
                <a:r>
                  <a:rPr lang="en-US" sz="2000" dirty="0" smtClean="0"/>
                  <a:t>these.</a:t>
                </a:r>
              </a:p>
              <a:p>
                <a:pPr marL="1257300" lvl="3" indent="-457200">
                  <a:lnSpc>
                    <a:spcPts val="3200"/>
                  </a:lnSpc>
                  <a:buClr>
                    <a:srgbClr val="C00000"/>
                  </a:buClr>
                  <a:buFont typeface="+mj-lt"/>
                  <a:buAutoNum type="romanLcPeriod"/>
                  <a:tabLst>
                    <a:tab pos="800100" algn="l"/>
                    <a:tab pos="2743200" algn="l"/>
                  </a:tabLst>
                </a:pPr>
                <a:r>
                  <a:rPr lang="en-US" sz="2000" dirty="0" smtClean="0"/>
                  <a:t>(11.2 -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50.3</m:t>
                        </m:r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x 4.08</a:t>
                </a:r>
              </a:p>
              <a:p>
                <a:pPr marL="1257300" lvl="3" indent="-457200">
                  <a:lnSpc>
                    <a:spcPts val="3200"/>
                  </a:lnSpc>
                  <a:buClr>
                    <a:srgbClr val="C00000"/>
                  </a:buClr>
                  <a:buFont typeface="+mj-lt"/>
                  <a:buAutoNum type="romanLcPeriod"/>
                  <a:tabLst>
                    <a:tab pos="800100" algn="l"/>
                    <a:tab pos="2743200" algn="l"/>
                  </a:tabLst>
                </a:pPr>
                <a:r>
                  <a:rPr lang="en-US" sz="2000" dirty="0" smtClean="0"/>
                  <a:t>(1.98 x 3.14)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÷ 8.85</a:t>
                </a:r>
              </a:p>
              <a:p>
                <a:pPr marL="1257300" lvl="3" indent="-457200">
                  <a:buClr>
                    <a:srgbClr val="C00000"/>
                  </a:buClr>
                  <a:buFont typeface="+mj-lt"/>
                  <a:buAutoNum type="romanLcPeriod"/>
                  <a:tabLst>
                    <a:tab pos="800100" algn="l"/>
                    <a:tab pos="2743200" algn="l"/>
                  </a:tabLst>
                </a:pPr>
                <a:r>
                  <a:rPr lang="en-US" sz="20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88.72 −21.9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35.5</m:t>
                            </m:r>
                          </m:e>
                        </m:rad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iv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 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27.3 −1.85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3.93 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5.42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 smtClean="0">
                  <a:cs typeface="Arial" panose="020B0604020202020204" pitchFamily="34" charset="0"/>
                </a:endParaRPr>
              </a:p>
              <a:p>
                <a:pPr marL="800100" lvl="2" indent="-3429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000" dirty="0"/>
                  <a:t>Use your calculator to work out each </a:t>
                </a:r>
                <a:r>
                  <a:rPr lang="en-US" sz="2000" dirty="0" smtClean="0"/>
                  <a:t>answer. Give </a:t>
                </a:r>
                <a:r>
                  <a:rPr lang="en-US" sz="2000" dirty="0"/>
                  <a:t>your answers correct to one decimal place.</a:t>
                </a:r>
              </a:p>
              <a:p>
                <a:pPr marL="800100" lvl="2" indent="-3429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Reflect </a:t>
                </a:r>
                <a:r>
                  <a:rPr lang="en-US" sz="2000" dirty="0"/>
                  <a:t>How did you decide what to round each number </a:t>
                </a:r>
                <a:r>
                  <a:rPr lang="en-US" sz="2000" dirty="0" smtClean="0"/>
                  <a:t>to?</a:t>
                </a:r>
                <a:br>
                  <a:rPr lang="en-US" sz="2000" dirty="0" smtClean="0"/>
                </a:br>
                <a:r>
                  <a:rPr lang="en-US" sz="2000" dirty="0" smtClean="0"/>
                  <a:t>For </a:t>
                </a:r>
                <a:r>
                  <a:rPr lang="en-US" sz="2000" b="1" dirty="0"/>
                  <a:t>iii</a:t>
                </a:r>
                <a:r>
                  <a:rPr lang="en-US" sz="2000" dirty="0"/>
                  <a:t> and </a:t>
                </a:r>
                <a:r>
                  <a:rPr lang="en-US" sz="2000" b="1" dirty="0"/>
                  <a:t>iv</a:t>
                </a:r>
                <a:r>
                  <a:rPr lang="en-US" sz="2000" dirty="0"/>
                  <a:t> does it matter if you round the numerator or the denominator first?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5256584" cy="4434612"/>
              </a:xfrm>
              <a:prstGeom prst="rect">
                <a:avLst/>
              </a:prstGeom>
              <a:blipFill rotWithShape="0">
                <a:blip r:embed="rId4"/>
                <a:stretch>
                  <a:fillRect l="-1043" t="-549" r="-579" b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flipH="1">
            <a:off x="251519" y="5904855"/>
            <a:ext cx="8529269" cy="738664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Q12a 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of the expression is being square rooted. So estimate the numerator and denominator before square rooting.</a:t>
            </a:r>
          </a:p>
        </p:txBody>
      </p:sp>
    </p:spTree>
    <p:extLst>
      <p:ext uri="{BB962C8B-B14F-4D97-AF65-F5344CB8AC3E}">
        <p14:creationId xmlns:p14="http://schemas.microsoft.com/office/powerpoint/2010/main" val="9618348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1.2 – Place Value and Estimating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72817"/>
            <a:ext cx="52565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Clr>
                <a:srgbClr val="C00000"/>
              </a:buClr>
              <a:buFont typeface="+mj-lt"/>
              <a:buAutoNum type="arabicPeriod" startAt="14"/>
              <a:tabLst>
                <a:tab pos="800100" algn="l"/>
                <a:tab pos="2743200" algn="l"/>
              </a:tabLst>
            </a:pPr>
            <a:r>
              <a:rPr lang="en-US" sz="1900" b="1" dirty="0">
                <a:solidFill>
                  <a:srgbClr val="FF0000"/>
                </a:solidFill>
              </a:rPr>
              <a:t>Problem-solving</a:t>
            </a:r>
            <a:r>
              <a:rPr lang="en-US" sz="1900" dirty="0"/>
              <a:t> A large dice has a side length of 9.2 cm. Estimate the surface area of the cube.</a:t>
            </a:r>
          </a:p>
          <a:p>
            <a:pPr marL="514350" lvl="1" indent="-514350">
              <a:buClr>
                <a:srgbClr val="C00000"/>
              </a:buClr>
              <a:buFont typeface="+mj-lt"/>
              <a:buAutoNum type="arabicPeriod" startAt="14"/>
              <a:tabLst>
                <a:tab pos="800100" algn="l"/>
                <a:tab pos="2743200" algn="l"/>
              </a:tabLst>
            </a:pPr>
            <a:r>
              <a:rPr lang="en-US" sz="1900" b="1" dirty="0">
                <a:solidFill>
                  <a:srgbClr val="FF0000"/>
                </a:solidFill>
              </a:rPr>
              <a:t>Problem-solving</a:t>
            </a:r>
            <a:r>
              <a:rPr lang="en-US" sz="1900" dirty="0" smtClean="0"/>
              <a:t> </a:t>
            </a:r>
            <a:r>
              <a:rPr lang="en-US" sz="1900" dirty="0"/>
              <a:t>The area of a square is 80cm</a:t>
            </a:r>
            <a:r>
              <a:rPr lang="en-US" sz="1900" baseline="30000" dirty="0"/>
              <a:t>2</a:t>
            </a:r>
            <a:r>
              <a:rPr lang="en-US" sz="1900" dirty="0"/>
              <a:t>. Estimate the perimeter of the square.</a:t>
            </a:r>
          </a:p>
          <a:p>
            <a:pPr marL="514350" lvl="1" indent="-514350">
              <a:buClr>
                <a:srgbClr val="C00000"/>
              </a:buClr>
              <a:buFont typeface="+mj-lt"/>
              <a:buAutoNum type="arabicPeriod" startAt="14"/>
              <a:tabLst>
                <a:tab pos="800100" algn="l"/>
                <a:tab pos="2743200" algn="l"/>
              </a:tabLst>
            </a:pPr>
            <a:r>
              <a:rPr lang="en-US" sz="1900" b="1" dirty="0" smtClean="0">
                <a:solidFill>
                  <a:srgbClr val="FF0000"/>
                </a:solidFill>
              </a:rPr>
              <a:t>Problem-solving </a:t>
            </a:r>
            <a:r>
              <a:rPr lang="en-US" sz="1900" dirty="0"/>
              <a:t>Pieces of turf are </a:t>
            </a:r>
            <a:r>
              <a:rPr lang="en-US" sz="1900" dirty="0" smtClean="0"/>
              <a:t>1 m </a:t>
            </a:r>
            <a:r>
              <a:rPr lang="en-US" sz="1900" dirty="0"/>
              <a:t>long by </a:t>
            </a:r>
            <a:r>
              <a:rPr lang="en-US" sz="1900" dirty="0" smtClean="0"/>
              <a:t>0.5m </a:t>
            </a:r>
            <a:r>
              <a:rPr lang="en-US" sz="1900" dirty="0"/>
              <a:t>wide. Each </a:t>
            </a:r>
            <a:r>
              <a:rPr lang="en-US" sz="1900" dirty="0" smtClean="0"/>
              <a:t>bit </a:t>
            </a:r>
            <a:r>
              <a:rPr lang="en-US" sz="1900" dirty="0"/>
              <a:t>costs £3.79. </a:t>
            </a:r>
            <a:endParaRPr lang="en-US" sz="1900" dirty="0" smtClean="0"/>
          </a:p>
          <a:p>
            <a:pPr marL="857250" lvl="2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1900" dirty="0" smtClean="0"/>
              <a:t>Estimate </a:t>
            </a:r>
            <a:r>
              <a:rPr lang="en-US" sz="1900" dirty="0"/>
              <a:t>the cost of turf required to cover these spaces.</a:t>
            </a:r>
          </a:p>
          <a:p>
            <a:pPr marL="1428750" lvl="3" indent="-514350">
              <a:buClr>
                <a:srgbClr val="C00000"/>
              </a:buClr>
              <a:buFont typeface="+mj-lt"/>
              <a:buAutoNum type="romanLcPeriod"/>
              <a:tabLst>
                <a:tab pos="800100" algn="l"/>
                <a:tab pos="2743200" algn="l"/>
              </a:tabLst>
            </a:pPr>
            <a:r>
              <a:rPr lang="en-US" sz="1900" dirty="0" smtClean="0"/>
              <a:t>9.6 </a:t>
            </a:r>
            <a:r>
              <a:rPr lang="en-US" sz="1900" dirty="0"/>
              <a:t>m by 2.4 m</a:t>
            </a:r>
          </a:p>
          <a:p>
            <a:pPr marL="1428750" lvl="3" indent="-514350">
              <a:buClr>
                <a:srgbClr val="C00000"/>
              </a:buClr>
              <a:buFont typeface="+mj-lt"/>
              <a:buAutoNum type="romanLcPeriod"/>
              <a:tabLst>
                <a:tab pos="800100" algn="l"/>
                <a:tab pos="2743200" algn="l"/>
              </a:tabLst>
            </a:pPr>
            <a:r>
              <a:rPr lang="en-US" sz="1900" dirty="0" smtClean="0"/>
              <a:t>6.2 </a:t>
            </a:r>
            <a:r>
              <a:rPr lang="en-US" sz="1900" dirty="0"/>
              <a:t>m by 1.9 m</a:t>
            </a:r>
          </a:p>
          <a:p>
            <a:pPr marL="1428750" lvl="3" indent="-514350">
              <a:buClr>
                <a:srgbClr val="C00000"/>
              </a:buClr>
              <a:buFont typeface="+mj-lt"/>
              <a:buAutoNum type="romanLcPeriod"/>
              <a:tabLst>
                <a:tab pos="800100" algn="l"/>
                <a:tab pos="2743200" algn="l"/>
              </a:tabLst>
            </a:pPr>
            <a:r>
              <a:rPr lang="en-US" sz="1900" dirty="0" smtClean="0"/>
              <a:t>4.4 </a:t>
            </a:r>
            <a:r>
              <a:rPr lang="en-US" sz="1900" dirty="0"/>
              <a:t>m by 2.1m</a:t>
            </a:r>
          </a:p>
          <a:p>
            <a:pPr marL="857250" lvl="2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1900" dirty="0" smtClean="0"/>
              <a:t>Use </a:t>
            </a:r>
            <a:r>
              <a:rPr lang="en-US" sz="1900" dirty="0"/>
              <a:t>a calculator to work out each </a:t>
            </a:r>
            <a:r>
              <a:rPr lang="en-US" sz="1900" dirty="0" smtClean="0"/>
              <a:t>answer.</a:t>
            </a:r>
            <a:br>
              <a:rPr lang="en-US" sz="1900" dirty="0" smtClean="0"/>
            </a:br>
            <a:r>
              <a:rPr lang="en-US" sz="1900" dirty="0" smtClean="0"/>
              <a:t>How </a:t>
            </a:r>
            <a:r>
              <a:rPr lang="en-US" sz="1900" dirty="0"/>
              <a:t>good were your estimates</a:t>
            </a:r>
            <a:r>
              <a:rPr lang="en-US" sz="1900" dirty="0" smtClean="0"/>
              <a:t>?</a:t>
            </a:r>
          </a:p>
          <a:p>
            <a:pPr marL="457200" lvl="2">
              <a:buClr>
                <a:srgbClr val="C00000"/>
              </a:buClr>
              <a:tabLst>
                <a:tab pos="2743200" algn="l"/>
              </a:tabLst>
            </a:pPr>
            <a:r>
              <a:rPr lang="en-US" sz="1900" b="1" dirty="0">
                <a:solidFill>
                  <a:srgbClr val="FF0000"/>
                </a:solidFill>
              </a:rPr>
              <a:t>Discussion</a:t>
            </a:r>
            <a:r>
              <a:rPr lang="en-US" sz="1900" dirty="0"/>
              <a:t> Is it better to overestimate or underestimate a cost?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24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1.2 – Place Value and Estimating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72817"/>
            <a:ext cx="852862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Clr>
                <a:srgbClr val="C00000"/>
              </a:buClr>
              <a:buFont typeface="+mj-lt"/>
              <a:buAutoNum type="arabicPeriod" startAt="17"/>
              <a:tabLst>
                <a:tab pos="800100" algn="l"/>
                <a:tab pos="2743200" algn="l"/>
              </a:tabLst>
            </a:pPr>
            <a:r>
              <a:rPr lang="en-US" sz="2500" b="1" dirty="0">
                <a:solidFill>
                  <a:srgbClr val="C00000"/>
                </a:solidFill>
              </a:rPr>
              <a:t>STEM</a:t>
            </a:r>
            <a:r>
              <a:rPr lang="en-US" sz="2500" dirty="0"/>
              <a:t> Robert uses a spreadsheet to record his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runs </a:t>
            </a:r>
            <a:r>
              <a:rPr lang="en-US" sz="2500" dirty="0"/>
              <a:t>for </a:t>
            </a:r>
            <a:r>
              <a:rPr lang="en-US" sz="2500" dirty="0" smtClean="0"/>
              <a:t>10 innings</a:t>
            </a:r>
            <a:r>
              <a:rPr lang="en-US" sz="2500" dirty="0"/>
              <a:t>. His scores are in cells A1 to </a:t>
            </a:r>
            <a:r>
              <a:rPr lang="en-US" sz="2500" dirty="0" smtClean="0"/>
              <a:t>J1.</a:t>
            </a:r>
            <a:br>
              <a:rPr lang="en-US" sz="2500" dirty="0" smtClean="0"/>
            </a:br>
            <a:r>
              <a:rPr lang="en-US" sz="2500" dirty="0" smtClean="0"/>
              <a:t>His </a:t>
            </a:r>
            <a:r>
              <a:rPr lang="en-US" sz="2500" dirty="0"/>
              <a:t>mean score is in cell </a:t>
            </a:r>
            <a:r>
              <a:rPr lang="en-US" sz="2500" dirty="0" smtClean="0"/>
              <a:t>K1.</a:t>
            </a:r>
          </a:p>
          <a:p>
            <a:pPr marL="857250" lvl="2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500" dirty="0"/>
              <a:t>Use estimates to show that Robert's mean is wrong, </a:t>
            </a:r>
            <a:endParaRPr lang="en-US" sz="2500" dirty="0" smtClean="0"/>
          </a:p>
          <a:p>
            <a:pPr marL="857250" lvl="2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500" dirty="0" smtClean="0"/>
              <a:t>Work </a:t>
            </a:r>
            <a:r>
              <a:rPr lang="en-US" sz="2500" dirty="0"/>
              <a:t>out Robert's correct mean to the nearest tenth.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4339631"/>
            <a:ext cx="8528628" cy="221425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6204"/>
              </p:ext>
            </p:extLst>
          </p:nvPr>
        </p:nvGraphicFramePr>
        <p:xfrm>
          <a:off x="251520" y="3284984"/>
          <a:ext cx="852862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719"/>
                <a:gridCol w="710719"/>
                <a:gridCol w="710719"/>
                <a:gridCol w="710719"/>
                <a:gridCol w="710719"/>
                <a:gridCol w="710719"/>
                <a:gridCol w="710719"/>
                <a:gridCol w="710719"/>
                <a:gridCol w="710719"/>
                <a:gridCol w="710719"/>
                <a:gridCol w="597666"/>
                <a:gridCol w="823772"/>
              </a:tblGrid>
              <a:tr h="30021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7" y="1196752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9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1.3 </a:t>
            </a:r>
            <a:r>
              <a:rPr lang="en-GB" sz="4000" dirty="0"/>
              <a:t>– </a:t>
            </a:r>
            <a:r>
              <a:rPr lang="en-GB" sz="4000" dirty="0" smtClean="0"/>
              <a:t>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54003"/>
              </p:ext>
            </p:extLst>
          </p:nvPr>
        </p:nvGraphicFramePr>
        <p:xfrm>
          <a:off x="281044" y="1312700"/>
          <a:ext cx="8496944" cy="492461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24236"/>
                <a:gridCol w="2124236"/>
                <a:gridCol w="2952328"/>
                <a:gridCol w="1296144"/>
              </a:tblGrid>
              <a:tr h="62693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Learn This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932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 a number as the product of its prime factors.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 the LCF and LCM of two numbers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Astronomers use the lowest common multiple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patterns in the orbits of the Sun and Moon to predict solar eclipses.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172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172">
                <a:tc gridSpan="4"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out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3 x 5</a:t>
                      </a:r>
                      <a:r>
                        <a:rPr lang="en-US" sz="3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• 2</a:t>
                      </a:r>
                      <a:r>
                        <a:rPr lang="en-US" sz="3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3</a:t>
                      </a:r>
                      <a:r>
                        <a:rPr lang="en-US" sz="3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</a:t>
                      </a:r>
                      <a:r>
                        <a:rPr kumimoji="0" lang="en-US" sz="3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5 x 5 x 5 = 5</a:t>
                      </a:r>
                      <a:r>
                        <a:rPr kumimoji="0" lang="en-US" sz="3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  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x 7 x 7 x 7 x 7 x 7 = 7</a:t>
                      </a:r>
                      <a:r>
                        <a:rPr kumimoji="0" lang="en-US" sz="3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</a:t>
                      </a:r>
                      <a:endParaRPr kumimoji="0" lang="en-US" sz="3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6167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382054" cy="739756"/>
          </a:xfrm>
        </p:spPr>
        <p:txBody>
          <a:bodyPr>
            <a:noAutofit/>
          </a:bodyPr>
          <a:lstStyle/>
          <a:p>
            <a:r>
              <a:rPr lang="en-GB" dirty="0" smtClean="0"/>
              <a:t>Contents</a:t>
            </a:r>
            <a:endParaRPr lang="en-GB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79512" y="2204864"/>
            <a:ext cx="2088232" cy="26642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Openers put the maths you are about to learn into a real-life context. Have a go at the question - it uses maths you have already learnt so you should be able to answer it at the start of the unit.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16216" y="2492897"/>
            <a:ext cx="2376264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have finished the whole unit, a Unit test helps you see how much progress you are making.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572000" y="6313499"/>
            <a:ext cx="57606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 Same Side Corner Rectangle 30">
            <a:hlinkClick r:id="rId3" action="ppaction://hlinkpres?slideindex=1&amp;slidetitle="/>
          </p:cNvPr>
          <p:cNvSpPr/>
          <p:nvPr/>
        </p:nvSpPr>
        <p:spPr>
          <a:xfrm>
            <a:off x="6948264" y="695546"/>
            <a:ext cx="75780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v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1609360"/>
            <a:ext cx="3744416" cy="49159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5516" y="5027162"/>
            <a:ext cx="4320480" cy="16067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Prior knowledge check to make sure you are ready to start the main lessons in the unit. It checks your knowledge from Key Stage 3 and from earlier in the GCSE course. Your teacher has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worksheets if you need to recap anything.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67744" y="4345665"/>
            <a:ext cx="720080" cy="6814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7744" y="3140968"/>
            <a:ext cx="720080" cy="72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940152" y="1905870"/>
            <a:ext cx="792088" cy="623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48064" y="1127072"/>
            <a:ext cx="3744416" cy="5126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helps you to apply the maths you know to some different situations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292080" y="1641597"/>
            <a:ext cx="618900" cy="2642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89406" y="4360512"/>
            <a:ext cx="2376264" cy="22733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only the topics in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need a bit more practice with. You’ll find more hints here to lead you through specific questions. Then move on to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932040" y="1905870"/>
            <a:ext cx="1800200" cy="2454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79512" y="1124744"/>
            <a:ext cx="3240360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 Master lessons, take a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check-up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to help you to decide whether to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learning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19872" y="1609360"/>
            <a:ext cx="1008112" cy="296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3865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1.3 – 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72817"/>
            <a:ext cx="525658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-400050">
              <a:buClr>
                <a:srgbClr val="C00000"/>
              </a:buClr>
              <a:buFont typeface="+mj-lt"/>
              <a:buAutoNum type="arabicPeriod"/>
              <a:tabLst>
                <a:tab pos="800100" algn="l"/>
                <a:tab pos="2743200" algn="l"/>
              </a:tabLst>
            </a:pPr>
            <a:r>
              <a:rPr lang="en-US" sz="2300" dirty="0" smtClean="0">
                <a:solidFill>
                  <a:srgbClr val="C00000"/>
                </a:solidFill>
              </a:rPr>
              <a:t>a.</a:t>
            </a:r>
            <a:r>
              <a:rPr lang="en-US" sz="2300" dirty="0" smtClean="0"/>
              <a:t> 	Write </a:t>
            </a:r>
            <a:r>
              <a:rPr lang="en-US" sz="2300" dirty="0"/>
              <a:t>down all the factors of 20.</a:t>
            </a:r>
          </a:p>
          <a:p>
            <a:pPr marL="800100" lvl="2" indent="-400050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sz="2300" dirty="0" smtClean="0"/>
              <a:t>Which </a:t>
            </a:r>
            <a:r>
              <a:rPr lang="en-US" sz="2300" dirty="0"/>
              <a:t>of these factors are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prime </a:t>
            </a:r>
            <a:r>
              <a:rPr lang="en-US" sz="2300" dirty="0"/>
              <a:t>numbers?</a:t>
            </a:r>
          </a:p>
          <a:p>
            <a:pPr marL="342900" lvl="1" indent="-400050">
              <a:buClr>
                <a:srgbClr val="C00000"/>
              </a:buClr>
              <a:buFont typeface="+mj-lt"/>
              <a:buAutoNum type="arabicPeriod"/>
              <a:tabLst>
                <a:tab pos="800100" algn="l"/>
                <a:tab pos="2743200" algn="l"/>
              </a:tabLst>
            </a:pPr>
            <a:r>
              <a:rPr lang="en-US" sz="2300" dirty="0" smtClean="0">
                <a:solidFill>
                  <a:srgbClr val="C00000"/>
                </a:solidFill>
              </a:rPr>
              <a:t>a.</a:t>
            </a:r>
            <a:r>
              <a:rPr lang="en-US" sz="2300" dirty="0" smtClean="0"/>
              <a:t> 	Write </a:t>
            </a:r>
            <a:r>
              <a:rPr lang="en-US" sz="2300" dirty="0"/>
              <a:t>down all the prime </a:t>
            </a:r>
            <a:r>
              <a:rPr lang="en-US" sz="2300" dirty="0" smtClean="0"/>
              <a:t>	numbers between </a:t>
            </a:r>
            <a:r>
              <a:rPr lang="en-US" sz="2300" dirty="0"/>
              <a:t>1 and 20. </a:t>
            </a:r>
            <a:endParaRPr lang="en-US" sz="2300" dirty="0" smtClean="0"/>
          </a:p>
          <a:p>
            <a:pPr marL="800100" lvl="1" indent="-400050">
              <a:buClr>
                <a:srgbClr val="C00000"/>
              </a:buClr>
              <a:buFont typeface="+mj-lt"/>
              <a:buAutoNum type="alphaLcPeriod" startAt="2"/>
              <a:tabLst>
                <a:tab pos="800100" algn="l"/>
                <a:tab pos="2743200" algn="l"/>
              </a:tabLst>
            </a:pPr>
            <a:r>
              <a:rPr lang="en-US" sz="2300" dirty="0" smtClean="0"/>
              <a:t>Write </a:t>
            </a:r>
            <a:r>
              <a:rPr lang="en-US" sz="2300" dirty="0"/>
              <a:t>down all the </a:t>
            </a:r>
            <a:r>
              <a:rPr lang="en-US" sz="2300" dirty="0" smtClean="0"/>
              <a:t>factors </a:t>
            </a:r>
            <a:r>
              <a:rPr lang="en-US" sz="2300" dirty="0"/>
              <a:t>of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24.</a:t>
            </a:r>
          </a:p>
          <a:p>
            <a:pPr marL="800100" lvl="1" indent="-400050">
              <a:buClr>
                <a:srgbClr val="C00000"/>
              </a:buClr>
              <a:buFont typeface="+mj-lt"/>
              <a:buAutoNum type="alphaLcPeriod" startAt="2"/>
              <a:tabLst>
                <a:tab pos="800100" algn="l"/>
                <a:tab pos="2743200" algn="l"/>
              </a:tabLst>
            </a:pPr>
            <a:r>
              <a:rPr lang="en-US" sz="2300" dirty="0" smtClean="0"/>
              <a:t>Copy </a:t>
            </a:r>
            <a:r>
              <a:rPr lang="en-US" sz="2300" dirty="0"/>
              <a:t>and complete this Venn diagram.</a:t>
            </a:r>
          </a:p>
        </p:txBody>
      </p:sp>
      <p:sp>
        <p:nvSpPr>
          <p:cNvPr id="6" name="Flowchart: Delay 5"/>
          <p:cNvSpPr/>
          <p:nvPr/>
        </p:nvSpPr>
        <p:spPr>
          <a:xfrm flipH="1">
            <a:off x="5218634" y="1196752"/>
            <a:ext cx="361478" cy="5316216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535" y="4625503"/>
            <a:ext cx="4212586" cy="19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3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1.3 – 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Clr>
                <a:srgbClr val="C00000"/>
              </a:buClr>
              <a:buFont typeface="+mj-lt"/>
              <a:buAutoNum type="arabicPeriod" startAt="3"/>
              <a:tabLst>
                <a:tab pos="800100" algn="l"/>
                <a:tab pos="2743200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a.</a:t>
            </a:r>
            <a:r>
              <a:rPr lang="en-US" sz="2400" dirty="0" smtClean="0"/>
              <a:t> 	Copy </a:t>
            </a:r>
            <a:r>
              <a:rPr lang="en-US" sz="2400" dirty="0"/>
              <a:t>and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complete </a:t>
            </a:r>
            <a:r>
              <a:rPr lang="en-US" sz="2400" dirty="0"/>
              <a:t>this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factor tree </a:t>
            </a:r>
            <a:r>
              <a:rPr lang="en-US" sz="2400" dirty="0"/>
              <a:t>for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40.</a:t>
            </a:r>
          </a:p>
          <a:p>
            <a:pPr marL="800100" lvl="2" indent="-342900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sz="2400" dirty="0" smtClean="0"/>
              <a:t>Write 40 as a </a:t>
            </a:r>
            <a:br>
              <a:rPr lang="en-US" sz="2400" dirty="0" smtClean="0"/>
            </a:br>
            <a:r>
              <a:rPr lang="en-US" sz="2400" dirty="0" smtClean="0"/>
              <a:t>product of its </a:t>
            </a:r>
            <a:br>
              <a:rPr lang="en-US" sz="2400" dirty="0" smtClean="0"/>
            </a:br>
            <a:r>
              <a:rPr lang="en-US" sz="2400" dirty="0" smtClean="0"/>
              <a:t>prime factors.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200" dirty="0" smtClean="0"/>
          </a:p>
          <a:p>
            <a:pPr lvl="1" indent="-457200">
              <a:buClr>
                <a:srgbClr val="C00000"/>
              </a:buClr>
              <a:buFont typeface="+mj-lt"/>
              <a:buAutoNum type="arabicPeriod" startAt="3"/>
              <a:tabLst>
                <a:tab pos="2743200" algn="l"/>
              </a:tabLst>
            </a:pPr>
            <a:r>
              <a:rPr lang="en-US" sz="2400" dirty="0" smtClean="0"/>
              <a:t>Write </a:t>
            </a:r>
            <a:r>
              <a:rPr lang="en-US" sz="2400" dirty="0"/>
              <a:t>75 as a product of its prime factors</a:t>
            </a:r>
            <a:r>
              <a:rPr lang="en-US" sz="2400" dirty="0" smtClean="0"/>
              <a:t>.</a:t>
            </a:r>
          </a:p>
          <a:p>
            <a:pPr lvl="1" indent="-457200">
              <a:buClr>
                <a:srgbClr val="C00000"/>
              </a:buClr>
              <a:buFont typeface="+mj-lt"/>
              <a:buAutoNum type="arabicPeriod" startAt="3"/>
              <a:tabLst>
                <a:tab pos="2743200" algn="l"/>
              </a:tabLst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1252143"/>
            <a:ext cx="2304256" cy="2392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23753" y="3933056"/>
            <a:ext cx="5204539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Q3b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Circle the prime factors in your factor tree.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251520" y="5991671"/>
            <a:ext cx="5204539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the method from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381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1.3 – 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Clr>
                <a:srgbClr val="C00000"/>
              </a:buClr>
              <a:buFont typeface="+mj-lt"/>
              <a:buAutoNum type="arabicPeriod" startAt="5"/>
              <a:tabLst>
                <a:tab pos="800100" algn="l"/>
                <a:tab pos="2743200" algn="l"/>
              </a:tabLst>
            </a:pPr>
            <a:r>
              <a:rPr lang="en-US" sz="2300" dirty="0"/>
              <a:t>Steve and Ian are asked to find 60 as a product of its prime </a:t>
            </a:r>
            <a:r>
              <a:rPr lang="en-US" sz="2300" dirty="0" smtClean="0"/>
              <a:t>factors.</a:t>
            </a:r>
            <a:br>
              <a:rPr lang="en-US" sz="2300" dirty="0" smtClean="0"/>
            </a:br>
            <a:r>
              <a:rPr lang="en-US" sz="2300" dirty="0" smtClean="0"/>
              <a:t>Steve </a:t>
            </a:r>
            <a:r>
              <a:rPr lang="en-US" sz="2300" dirty="0"/>
              <a:t>begins by writing 60 = 5 x </a:t>
            </a:r>
            <a:r>
              <a:rPr lang="en-US" sz="2300" dirty="0" smtClean="0"/>
              <a:t>12</a:t>
            </a:r>
            <a:br>
              <a:rPr lang="en-US" sz="2300" dirty="0" smtClean="0"/>
            </a:br>
            <a:r>
              <a:rPr lang="en-US" sz="2300" dirty="0" smtClean="0"/>
              <a:t>Ian </a:t>
            </a:r>
            <a:r>
              <a:rPr lang="en-US" sz="2300" dirty="0"/>
              <a:t>begins by writing 60 = 6 x 10</a:t>
            </a:r>
          </a:p>
          <a:p>
            <a:pPr lvl="2" indent="-457200">
              <a:buClr>
                <a:srgbClr val="C00000"/>
              </a:buClr>
              <a:buFont typeface="+mj-lt"/>
              <a:buAutoNum type="alphaLcPeriod"/>
              <a:tabLst>
                <a:tab pos="800100" algn="l"/>
                <a:tab pos="2743200" algn="l"/>
              </a:tabLst>
            </a:pPr>
            <a:r>
              <a:rPr lang="en-US" sz="2300" dirty="0" smtClean="0"/>
              <a:t>Work </a:t>
            </a:r>
            <a:r>
              <a:rPr lang="en-US" sz="2300" dirty="0"/>
              <a:t>out a final answer for Steve. </a:t>
            </a:r>
            <a:endParaRPr lang="en-US" sz="2300" dirty="0" smtClean="0"/>
          </a:p>
          <a:p>
            <a:pPr lvl="2" indent="-457200">
              <a:buClr>
                <a:srgbClr val="C00000"/>
              </a:buClr>
              <a:buFont typeface="+mj-lt"/>
              <a:buAutoNum type="alphaLcPeriod"/>
              <a:tabLst>
                <a:tab pos="800100" algn="l"/>
                <a:tab pos="2743200" algn="l"/>
              </a:tabLst>
            </a:pPr>
            <a:r>
              <a:rPr lang="en-US" sz="2300" dirty="0" smtClean="0"/>
              <a:t>Work </a:t>
            </a:r>
            <a:r>
              <a:rPr lang="en-US" sz="2300" dirty="0"/>
              <a:t>out a final answer for Ian.</a:t>
            </a:r>
          </a:p>
          <a:p>
            <a:pPr marL="457200" lvl="2">
              <a:buClr>
                <a:srgbClr val="C00000"/>
              </a:buClr>
              <a:tabLst>
                <a:tab pos="800100" algn="l"/>
                <a:tab pos="2743200" algn="l"/>
              </a:tabLst>
            </a:pPr>
            <a:r>
              <a:rPr lang="en-US" sz="2300" b="1" dirty="0">
                <a:solidFill>
                  <a:srgbClr val="FF0000"/>
                </a:solidFill>
              </a:rPr>
              <a:t>Discussion</a:t>
            </a:r>
            <a:r>
              <a:rPr lang="en-US" sz="2300" dirty="0"/>
              <a:t> What do you notice about the two answers?</a:t>
            </a:r>
          </a:p>
          <a:p>
            <a:pPr lvl="2" indent="-457200">
              <a:buClr>
                <a:srgbClr val="C00000"/>
              </a:buClr>
              <a:buFont typeface="+mj-lt"/>
              <a:buAutoNum type="alphaLcPeriod" startAt="3"/>
              <a:tabLst>
                <a:tab pos="800100" algn="l"/>
                <a:tab pos="2743200" algn="l"/>
              </a:tabLst>
            </a:pPr>
            <a:r>
              <a:rPr lang="en-US" sz="2300" dirty="0" smtClean="0"/>
              <a:t>Start </a:t>
            </a:r>
            <a:r>
              <a:rPr lang="en-US" sz="2300" dirty="0"/>
              <a:t>the </a:t>
            </a:r>
            <a:r>
              <a:rPr lang="en-US" sz="2300" b="1" dirty="0"/>
              <a:t>prime factor decomposition </a:t>
            </a:r>
            <a:r>
              <a:rPr lang="en-US" sz="2300" dirty="0"/>
              <a:t>of 48 in two different ways: 6x8 and 12 x </a:t>
            </a:r>
            <a:r>
              <a:rPr lang="en-US" sz="2300" dirty="0" smtClean="0"/>
              <a:t>4.</a:t>
            </a:r>
          </a:p>
          <a:p>
            <a:pPr marL="457200" lvl="2">
              <a:buClr>
                <a:srgbClr val="C00000"/>
              </a:buClr>
              <a:tabLst>
                <a:tab pos="800100" algn="l"/>
                <a:tab pos="2743200" algn="l"/>
              </a:tabLst>
            </a:pPr>
            <a:r>
              <a:rPr lang="en-US" sz="2300" b="1" dirty="0" smtClean="0">
                <a:solidFill>
                  <a:srgbClr val="FF0000"/>
                </a:solidFill>
              </a:rPr>
              <a:t>Discussion</a:t>
            </a:r>
            <a:r>
              <a:rPr lang="en-US" sz="2300" dirty="0" smtClean="0"/>
              <a:t> </a:t>
            </a:r>
            <a:r>
              <a:rPr lang="en-US" sz="2300" dirty="0"/>
              <a:t>Does your first step in a prime factor decomposition affect your final answer?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921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1.3 – 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Clr>
                <a:srgbClr val="C00000"/>
              </a:buClr>
              <a:buFont typeface="+mj-lt"/>
              <a:buAutoNum type="arabicPeriod" startAt="6"/>
              <a:tabLst>
                <a:tab pos="800100" algn="l"/>
                <a:tab pos="2743200" algn="l"/>
              </a:tabLst>
            </a:pPr>
            <a:r>
              <a:rPr lang="en-US" sz="2700" b="1" dirty="0">
                <a:solidFill>
                  <a:srgbClr val="FF0000"/>
                </a:solidFill>
              </a:rPr>
              <a:t>Reflect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</a:p>
          <a:p>
            <a:pPr lvl="2" indent="-457200">
              <a:buClr>
                <a:srgbClr val="C00000"/>
              </a:buClr>
              <a:buFont typeface="+mj-lt"/>
              <a:buAutoNum type="alphaLcPeriod"/>
              <a:tabLst>
                <a:tab pos="800100" algn="l"/>
                <a:tab pos="2743200" algn="l"/>
              </a:tabLst>
            </a:pPr>
            <a:r>
              <a:rPr lang="en-US" sz="2700" dirty="0" smtClean="0"/>
              <a:t>Write </a:t>
            </a:r>
            <a:r>
              <a:rPr lang="en-US" sz="2700" dirty="0"/>
              <a:t>down your own short mathematical definition of these words, </a:t>
            </a:r>
            <a:endParaRPr lang="en-US" sz="2700" dirty="0" smtClean="0"/>
          </a:p>
          <a:p>
            <a:pPr marL="1428750" lvl="3" indent="-514350">
              <a:buClr>
                <a:srgbClr val="C00000"/>
              </a:buClr>
              <a:buFont typeface="+mj-lt"/>
              <a:buAutoNum type="romanLcPeriod"/>
              <a:tabLst>
                <a:tab pos="800100" algn="l"/>
                <a:tab pos="2743200" algn="l"/>
              </a:tabLst>
            </a:pPr>
            <a:r>
              <a:rPr lang="en-US" sz="2700" dirty="0" smtClean="0"/>
              <a:t>prime 	</a:t>
            </a:r>
            <a:r>
              <a:rPr lang="en-US" sz="2700" dirty="0" smtClean="0">
                <a:solidFill>
                  <a:srgbClr val="C00000"/>
                </a:solidFill>
              </a:rPr>
              <a:t>ii</a:t>
            </a:r>
            <a:r>
              <a:rPr lang="en-US" sz="2700" dirty="0" smtClean="0"/>
              <a:t> </a:t>
            </a:r>
            <a:r>
              <a:rPr lang="en-US" sz="2700" dirty="0"/>
              <a:t>factor </a:t>
            </a:r>
          </a:p>
          <a:p>
            <a:pPr marL="1428750" lvl="3" indent="-514350">
              <a:buClr>
                <a:srgbClr val="C00000"/>
              </a:buClr>
              <a:buFont typeface="+mj-lt"/>
              <a:buAutoNum type="romanLcPeriod" startAt="3"/>
              <a:tabLst>
                <a:tab pos="800100" algn="l"/>
                <a:tab pos="2743200" algn="l"/>
              </a:tabLst>
            </a:pPr>
            <a:r>
              <a:rPr lang="en-US" sz="2700" dirty="0" smtClean="0"/>
              <a:t>decomposition</a:t>
            </a:r>
          </a:p>
          <a:p>
            <a:pPr lvl="2" indent="-457200">
              <a:buClr>
                <a:srgbClr val="C00000"/>
              </a:buClr>
              <a:buFont typeface="+mj-lt"/>
              <a:buAutoNum type="alphaLcPeriod"/>
              <a:tabLst>
                <a:tab pos="800100" algn="l"/>
                <a:tab pos="2743200" algn="l"/>
              </a:tabLst>
            </a:pPr>
            <a:r>
              <a:rPr lang="en-US" sz="2700" dirty="0" smtClean="0"/>
              <a:t>Use </a:t>
            </a:r>
            <a:r>
              <a:rPr lang="en-US" sz="2700" dirty="0"/>
              <a:t>your </a:t>
            </a:r>
            <a:r>
              <a:rPr lang="en-US" sz="2700" dirty="0" smtClean="0"/>
              <a:t>definition </a:t>
            </a:r>
            <a:r>
              <a:rPr lang="en-US" sz="2700" dirty="0"/>
              <a:t>to write down (in your own words) the meaning of prime factor decomposition.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251520" y="5694347"/>
            <a:ext cx="52045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878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1.3 – 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45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buClr>
                <a:srgbClr val="C00000"/>
              </a:buClr>
              <a:buFont typeface="+mj-lt"/>
              <a:buAutoNum type="arabicPeriod" startAt="7"/>
              <a:tabLst>
                <a:tab pos="2743200" algn="l"/>
              </a:tabLst>
            </a:pPr>
            <a:r>
              <a:rPr lang="en-US" sz="2570" dirty="0"/>
              <a:t>Write each number as a product of its prime factors in index form, </a:t>
            </a:r>
            <a:endParaRPr lang="en-US" sz="2570" dirty="0" smtClean="0"/>
          </a:p>
          <a:p>
            <a:pPr marL="971550" lvl="3" indent="-514350">
              <a:buClr>
                <a:srgbClr val="C00000"/>
              </a:buClr>
              <a:buFont typeface="+mj-lt"/>
              <a:buAutoNum type="alphaLcPeriod"/>
              <a:tabLst>
                <a:tab pos="2400300" algn="l"/>
                <a:tab pos="2743200" algn="l"/>
              </a:tabLst>
            </a:pPr>
            <a:r>
              <a:rPr lang="en-US" sz="2570" dirty="0" smtClean="0"/>
              <a:t>18 	</a:t>
            </a:r>
            <a:r>
              <a:rPr lang="en-US" sz="2570" dirty="0" smtClean="0">
                <a:solidFill>
                  <a:srgbClr val="C00000"/>
                </a:solidFill>
              </a:rPr>
              <a:t>b.</a:t>
            </a:r>
            <a:r>
              <a:rPr lang="en-US" sz="2570" dirty="0" smtClean="0"/>
              <a:t> 42	</a:t>
            </a:r>
            <a:r>
              <a:rPr lang="en-US" sz="2570" dirty="0" smtClean="0">
                <a:solidFill>
                  <a:srgbClr val="C00000"/>
                </a:solidFill>
              </a:rPr>
              <a:t>c.</a:t>
            </a:r>
            <a:r>
              <a:rPr lang="en-US" sz="2570" dirty="0" smtClean="0"/>
              <a:t> </a:t>
            </a:r>
            <a:r>
              <a:rPr lang="en-US" sz="2570" dirty="0"/>
              <a:t>25 </a:t>
            </a:r>
            <a:endParaRPr lang="en-US" sz="2570" dirty="0" smtClean="0"/>
          </a:p>
          <a:p>
            <a:pPr marL="971550" lvl="3" indent="-514350">
              <a:buClr>
                <a:srgbClr val="C00000"/>
              </a:buClr>
              <a:buFont typeface="+mj-lt"/>
              <a:buAutoNum type="alphaLcPeriod" startAt="4"/>
              <a:tabLst>
                <a:tab pos="2400300" algn="l"/>
                <a:tab pos="2743200" algn="l"/>
              </a:tabLst>
            </a:pPr>
            <a:r>
              <a:rPr lang="en-US" sz="2570" dirty="0" smtClean="0"/>
              <a:t>36	</a:t>
            </a:r>
            <a:r>
              <a:rPr lang="en-US" sz="2570" dirty="0" smtClean="0">
                <a:solidFill>
                  <a:srgbClr val="C00000"/>
                </a:solidFill>
              </a:rPr>
              <a:t>e.</a:t>
            </a:r>
            <a:r>
              <a:rPr lang="en-US" sz="2570" dirty="0" smtClean="0"/>
              <a:t> </a:t>
            </a:r>
            <a:r>
              <a:rPr lang="en-US" sz="2570" dirty="0"/>
              <a:t>24 </a:t>
            </a:r>
            <a:r>
              <a:rPr lang="en-US" sz="2570" dirty="0" smtClean="0"/>
              <a:t>	</a:t>
            </a:r>
            <a:r>
              <a:rPr lang="en-US" sz="2570" dirty="0" smtClean="0">
                <a:solidFill>
                  <a:srgbClr val="C00000"/>
                </a:solidFill>
              </a:rPr>
              <a:t>f.</a:t>
            </a:r>
            <a:r>
              <a:rPr lang="en-US" sz="2570" dirty="0" smtClean="0"/>
              <a:t>  80</a:t>
            </a:r>
            <a:br>
              <a:rPr lang="en-US" sz="257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570" dirty="0" smtClean="0"/>
              <a:t/>
            </a:r>
            <a:br>
              <a:rPr lang="en-US" sz="2570" dirty="0" smtClean="0"/>
            </a:br>
            <a:r>
              <a:rPr lang="en-US" sz="2570" dirty="0" smtClean="0"/>
              <a:t/>
            </a:r>
            <a:br>
              <a:rPr lang="en-US" sz="2570" dirty="0" smtClean="0"/>
            </a:br>
            <a:r>
              <a:rPr lang="en-US" sz="2570" dirty="0" smtClean="0"/>
              <a:t/>
            </a:r>
            <a:br>
              <a:rPr lang="en-US" sz="2570" dirty="0" smtClean="0"/>
            </a:br>
            <a:endParaRPr lang="en-US" sz="2570" dirty="0" smtClean="0"/>
          </a:p>
          <a:p>
            <a:pPr marL="457200" lvl="2" indent="-457200">
              <a:buClr>
                <a:srgbClr val="C00000"/>
              </a:buClr>
              <a:buFont typeface="+mj-lt"/>
              <a:buAutoNum type="arabicPeriod" startAt="7"/>
              <a:tabLst>
                <a:tab pos="2743200" algn="l"/>
              </a:tabLst>
            </a:pPr>
            <a:r>
              <a:rPr lang="en-US" sz="2570" dirty="0" smtClean="0"/>
              <a:t>120 </a:t>
            </a:r>
            <a:r>
              <a:rPr lang="en-US" sz="2570" dirty="0"/>
              <a:t>can be written as a product of its prime factors in the </a:t>
            </a:r>
            <a:r>
              <a:rPr lang="en-US" sz="2570" dirty="0" smtClean="0"/>
              <a:t>form 2</a:t>
            </a:r>
            <a:r>
              <a:rPr lang="en-US" sz="2570" baseline="30000" dirty="0" smtClean="0"/>
              <a:t>m</a:t>
            </a:r>
            <a:r>
              <a:rPr lang="en-US" sz="2570" dirty="0" smtClean="0"/>
              <a:t> x </a:t>
            </a:r>
            <a:r>
              <a:rPr lang="en-US" sz="2570" i="1" dirty="0" smtClean="0"/>
              <a:t>n</a:t>
            </a:r>
            <a:r>
              <a:rPr lang="en-US" sz="2570" dirty="0" smtClean="0"/>
              <a:t> x </a:t>
            </a:r>
            <a:r>
              <a:rPr lang="en-US" sz="2570" i="1" dirty="0" smtClean="0"/>
              <a:t>p</a:t>
            </a:r>
            <a:r>
              <a:rPr lang="en-US" sz="2570" dirty="0" smtClean="0"/>
              <a:t>. Work </a:t>
            </a:r>
            <a:r>
              <a:rPr lang="en-US" sz="2570" dirty="0"/>
              <a:t>out </a:t>
            </a:r>
            <a:r>
              <a:rPr lang="en-US" sz="2570" i="1" dirty="0"/>
              <a:t>m</a:t>
            </a:r>
            <a:r>
              <a:rPr lang="en-US" sz="2570" dirty="0"/>
              <a:t>, </a:t>
            </a:r>
            <a:r>
              <a:rPr lang="en-US" sz="2570" i="1" dirty="0" smtClean="0"/>
              <a:t>n</a:t>
            </a:r>
            <a:r>
              <a:rPr lang="en-US" sz="2570" dirty="0" smtClean="0"/>
              <a:t> and </a:t>
            </a:r>
            <a:r>
              <a:rPr lang="en-US" sz="2570" i="1" dirty="0" smtClean="0"/>
              <a:t>p</a:t>
            </a:r>
            <a:r>
              <a:rPr lang="en-US" sz="257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239284" y="3290208"/>
            <a:ext cx="5196812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 communication hint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form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to write a number to a power or an index.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written in index form. 3 is the power or index.</a:t>
            </a:r>
          </a:p>
        </p:txBody>
      </p:sp>
    </p:spTree>
    <p:extLst>
      <p:ext uri="{BB962C8B-B14F-4D97-AF65-F5344CB8AC3E}">
        <p14:creationId xmlns:p14="http://schemas.microsoft.com/office/powerpoint/2010/main" val="21601876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1.3 – 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520" y="1196752"/>
            <a:ext cx="8485652" cy="5362083"/>
            <a:chOff x="150164" y="6494199"/>
            <a:chExt cx="8125612" cy="5362083"/>
          </a:xfrm>
        </p:grpSpPr>
        <p:sp>
          <p:nvSpPr>
            <p:cNvPr id="10" name="Rectangle 9"/>
            <p:cNvSpPr/>
            <p:nvPr/>
          </p:nvSpPr>
          <p:spPr>
            <a:xfrm flipH="1">
              <a:off x="150164" y="6644599"/>
              <a:ext cx="8125612" cy="52116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the highest common factor and lowest common multiple of 24 and 60.</a:t>
              </a:r>
            </a:p>
            <a:p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= 2 x 2 x 2 x 3</a:t>
              </a:r>
            </a:p>
            <a:p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= 2 x 2 x 3 x 5</a:t>
              </a:r>
            </a:p>
            <a:p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100"/>
                </a:lnSpc>
              </a:pP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highest common factor (HCF) of 24 and 60</a:t>
              </a:r>
              <a:b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2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 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3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12</a:t>
              </a:r>
            </a:p>
            <a:p>
              <a:pPr>
                <a:lnSpc>
                  <a:spcPts val="3100"/>
                </a:lnSpc>
              </a:pP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lowest common multiple (LCM) of 24 and 60</a:t>
              </a:r>
              <a:b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2 x 2 x 2 x 3 x 5 = 120</a:t>
              </a: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 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71800" y="2627620"/>
            <a:ext cx="5904656" cy="738664"/>
            <a:chOff x="2771800" y="2132856"/>
            <a:chExt cx="5904656" cy="738664"/>
          </a:xfrm>
        </p:grpSpPr>
        <p:sp>
          <p:nvSpPr>
            <p:cNvPr id="2" name="TextBox 1"/>
            <p:cNvSpPr txBox="1"/>
            <p:nvPr/>
          </p:nvSpPr>
          <p:spPr>
            <a:xfrm>
              <a:off x="5652120" y="2132856"/>
              <a:ext cx="3024336" cy="7386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Write each number as a product of prime factors</a:t>
              </a:r>
              <a:endParaRPr lang="en-US" sz="21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2771800" y="2358172"/>
              <a:ext cx="288032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26" y="3120061"/>
            <a:ext cx="3640895" cy="177907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086486" y="4015275"/>
            <a:ext cx="4546121" cy="467376"/>
            <a:chOff x="4086486" y="2268500"/>
            <a:chExt cx="4546121" cy="467376"/>
          </a:xfrm>
        </p:grpSpPr>
        <p:sp>
          <p:nvSpPr>
            <p:cNvPr id="16" name="TextBox 15"/>
            <p:cNvSpPr txBox="1"/>
            <p:nvPr/>
          </p:nvSpPr>
          <p:spPr>
            <a:xfrm>
              <a:off x="5796136" y="2268500"/>
              <a:ext cx="2836471" cy="4673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Draw a Venn Diagram</a:t>
              </a:r>
              <a:endParaRPr lang="en-US" sz="21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4086486" y="2474313"/>
              <a:ext cx="170965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627784" y="5301208"/>
            <a:ext cx="5976664" cy="399285"/>
            <a:chOff x="2627784" y="2070140"/>
            <a:chExt cx="5976664" cy="399285"/>
          </a:xfrm>
        </p:grpSpPr>
        <p:sp>
          <p:nvSpPr>
            <p:cNvPr id="19" name="TextBox 18"/>
            <p:cNvSpPr txBox="1"/>
            <p:nvPr/>
          </p:nvSpPr>
          <p:spPr>
            <a:xfrm>
              <a:off x="4339098" y="2070140"/>
              <a:ext cx="4265350" cy="3992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Multiply the common prime factors</a:t>
              </a:r>
              <a:endParaRPr lang="en-US" sz="21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2627784" y="2276872"/>
              <a:ext cx="1711314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63888" y="6021288"/>
            <a:ext cx="5042767" cy="415498"/>
            <a:chOff x="3563888" y="2132856"/>
            <a:chExt cx="5042767" cy="415498"/>
          </a:xfrm>
        </p:grpSpPr>
        <p:sp>
          <p:nvSpPr>
            <p:cNvPr id="23" name="TextBox 22"/>
            <p:cNvSpPr txBox="1"/>
            <p:nvPr/>
          </p:nvSpPr>
          <p:spPr>
            <a:xfrm>
              <a:off x="5076056" y="2132856"/>
              <a:ext cx="3530599" cy="4154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Multiply all the prime factors</a:t>
              </a:r>
              <a:endParaRPr lang="en-US" sz="2100" dirty="0"/>
            </a:p>
          </p:txBody>
        </p:sp>
        <p:cxnSp>
          <p:nvCxnSpPr>
            <p:cNvPr id="24" name="Straight Connector 23"/>
            <p:cNvCxnSpPr>
              <a:stCxn id="23" idx="1"/>
            </p:cNvCxnSpPr>
            <p:nvPr/>
          </p:nvCxnSpPr>
          <p:spPr>
            <a:xfrm flipH="1">
              <a:off x="3563888" y="2340605"/>
              <a:ext cx="1512168" cy="8275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65443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1.3 – 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2" indent="-51435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300" dirty="0" smtClean="0"/>
              <a:t>Find the HCF and LCM of</a:t>
            </a:r>
          </a:p>
          <a:p>
            <a:pPr marL="971550" lvl="3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300" dirty="0" smtClean="0"/>
              <a:t>24 and 30 	</a:t>
            </a:r>
            <a:r>
              <a:rPr lang="en-US" sz="2300" dirty="0" smtClean="0">
                <a:solidFill>
                  <a:srgbClr val="C00000"/>
                </a:solidFill>
              </a:rPr>
              <a:t>b.</a:t>
            </a:r>
            <a:r>
              <a:rPr lang="en-US" sz="2300" dirty="0" smtClean="0"/>
              <a:t> 20 and 42	</a:t>
            </a:r>
          </a:p>
          <a:p>
            <a:pPr marL="971550" lvl="3" indent="-514350">
              <a:buClr>
                <a:srgbClr val="C00000"/>
              </a:buClr>
              <a:buFont typeface="+mj-lt"/>
              <a:buAutoNum type="alphaLcPeriod" startAt="3"/>
              <a:tabLst>
                <a:tab pos="2743200" algn="l"/>
              </a:tabLst>
            </a:pPr>
            <a:r>
              <a:rPr lang="en-US" sz="2300" dirty="0" smtClean="0"/>
              <a:t>8 and 18 </a:t>
            </a:r>
            <a:r>
              <a:rPr lang="en-US" sz="2300" dirty="0"/>
              <a:t>	</a:t>
            </a:r>
            <a:r>
              <a:rPr lang="en-US" sz="2300" dirty="0" smtClean="0">
                <a:solidFill>
                  <a:srgbClr val="C00000"/>
                </a:solidFill>
              </a:rPr>
              <a:t>d.</a:t>
            </a:r>
            <a:r>
              <a:rPr lang="en-US" sz="2300" dirty="0" smtClean="0"/>
              <a:t> 15 and 45</a:t>
            </a:r>
          </a:p>
          <a:p>
            <a:pPr marL="971550" lvl="3" indent="-514350">
              <a:buClr>
                <a:srgbClr val="C00000"/>
              </a:buClr>
              <a:buFont typeface="+mj-lt"/>
              <a:buAutoNum type="alphaLcPeriod" startAt="5"/>
              <a:tabLst>
                <a:tab pos="2743200" algn="l"/>
              </a:tabLst>
            </a:pPr>
            <a:r>
              <a:rPr lang="en-US" sz="2300" dirty="0" smtClean="0"/>
              <a:t>27 and 36	</a:t>
            </a:r>
            <a:r>
              <a:rPr lang="en-US" sz="2300" dirty="0" smtClean="0">
                <a:solidFill>
                  <a:srgbClr val="C00000"/>
                </a:solidFill>
              </a:rPr>
              <a:t>f.</a:t>
            </a:r>
            <a:r>
              <a:rPr lang="en-US" sz="2300" dirty="0" smtClean="0"/>
              <a:t>  35 and 66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pPr marL="514350" lvl="2" indent="-51435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300" b="1" dirty="0">
                <a:solidFill>
                  <a:srgbClr val="FF0000"/>
                </a:solidFill>
              </a:rPr>
              <a:t>Real / Problem-solving</a:t>
            </a:r>
            <a:r>
              <a:rPr lang="en-US" sz="2300" dirty="0"/>
              <a:t> One bus leaves the bus station every 15 </a:t>
            </a:r>
            <a:r>
              <a:rPr lang="en-US" sz="2300" dirty="0" smtClean="0"/>
              <a:t>minutes.</a:t>
            </a:r>
            <a:br>
              <a:rPr lang="en-US" sz="2300" dirty="0" smtClean="0"/>
            </a:br>
            <a:r>
              <a:rPr lang="en-US" sz="2300" dirty="0" smtClean="0"/>
              <a:t>Another </a:t>
            </a:r>
            <a:r>
              <a:rPr lang="en-US" sz="2300" dirty="0"/>
              <a:t>bus leaves every 12 </a:t>
            </a:r>
            <a:r>
              <a:rPr lang="en-US" sz="2300" dirty="0" smtClean="0"/>
              <a:t>minutes.</a:t>
            </a:r>
            <a:br>
              <a:rPr lang="en-US" sz="2300" dirty="0" smtClean="0"/>
            </a:br>
            <a:r>
              <a:rPr lang="en-US" sz="2300" dirty="0" smtClean="0"/>
              <a:t>At </a:t>
            </a:r>
            <a:r>
              <a:rPr lang="en-US" sz="2300" dirty="0"/>
              <a:t>2:30 pm both buses leave the bus </a:t>
            </a:r>
            <a:r>
              <a:rPr lang="en-US" sz="2300" dirty="0" smtClean="0"/>
              <a:t>station.</a:t>
            </a:r>
            <a:br>
              <a:rPr lang="en-US" sz="2300" dirty="0" smtClean="0"/>
            </a:br>
            <a:r>
              <a:rPr lang="en-US" sz="2300" dirty="0" smtClean="0"/>
              <a:t>At </a:t>
            </a:r>
            <a:r>
              <a:rPr lang="en-US" sz="2300" dirty="0"/>
              <a:t>what time will this next happen?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20" y="2780928"/>
            <a:ext cx="5204539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Draw a Venn diagram for each question to help you.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911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1.3 – 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2" indent="-514350">
              <a:buClr>
                <a:srgbClr val="C00000"/>
              </a:buClr>
              <a:buFont typeface="+mj-lt"/>
              <a:buAutoNum type="arabicPeriod" startAt="11"/>
              <a:tabLst>
                <a:tab pos="2743200" algn="l"/>
              </a:tabLst>
            </a:pPr>
            <a:r>
              <a:rPr lang="en-US" sz="2080" b="1" dirty="0">
                <a:solidFill>
                  <a:srgbClr val="FF0000"/>
                </a:solidFill>
              </a:rPr>
              <a:t>Real / Problem-solving</a:t>
            </a:r>
            <a:r>
              <a:rPr lang="en-US" sz="2080" dirty="0"/>
              <a:t> Amber wants to tile her bathroom. It measures 1.2 m by 2.16 m. She finds square tiles with a side length of 10cm, 12cm or 18 </a:t>
            </a:r>
            <a:r>
              <a:rPr lang="en-US" sz="2080" dirty="0" smtClean="0"/>
              <a:t>cm.</a:t>
            </a:r>
            <a:br>
              <a:rPr lang="en-US" sz="2080" dirty="0" smtClean="0"/>
            </a:br>
            <a:r>
              <a:rPr lang="en-US" sz="2080" dirty="0" smtClean="0"/>
              <a:t>Which </a:t>
            </a:r>
            <a:r>
              <a:rPr lang="en-US" sz="2080" dirty="0"/>
              <a:t>of these tiles </a:t>
            </a:r>
            <a:r>
              <a:rPr lang="en-US" sz="2080" dirty="0" smtClean="0"/>
              <a:t>will </a:t>
            </a:r>
            <a:r>
              <a:rPr lang="en-US" sz="2080" dirty="0"/>
              <a:t>fit the wall </a:t>
            </a:r>
            <a:r>
              <a:rPr lang="en-US" sz="2080" dirty="0" smtClean="0"/>
              <a:t>exactly?</a:t>
            </a:r>
            <a:br>
              <a:rPr lang="en-US" sz="2080" dirty="0" smtClean="0"/>
            </a:br>
            <a:r>
              <a:rPr lang="en-US" sz="2080" b="1" dirty="0" smtClean="0">
                <a:solidFill>
                  <a:srgbClr val="FF0000"/>
                </a:solidFill>
              </a:rPr>
              <a:t>Discussion</a:t>
            </a:r>
            <a:r>
              <a:rPr lang="en-US" sz="2080" dirty="0" smtClean="0"/>
              <a:t> </a:t>
            </a:r>
            <a:r>
              <a:rPr lang="en-US" sz="2080" dirty="0"/>
              <a:t>How do you know whether to find the HCF or LCM for Q10 and </a:t>
            </a:r>
            <a:r>
              <a:rPr lang="en-US" sz="2080" dirty="0" smtClean="0"/>
              <a:t>Q11?</a:t>
            </a:r>
            <a:endParaRPr lang="en-US" sz="2080" dirty="0"/>
          </a:p>
          <a:p>
            <a:pPr marL="514350" lvl="2" indent="-514350">
              <a:buClr>
                <a:srgbClr val="C00000"/>
              </a:buClr>
              <a:buFont typeface="+mj-lt"/>
              <a:buAutoNum type="arabicPeriod" startAt="11"/>
              <a:tabLst>
                <a:tab pos="2743200" algn="l"/>
              </a:tabLst>
            </a:pPr>
            <a:r>
              <a:rPr lang="en-US" sz="2080" dirty="0" smtClean="0"/>
              <a:t>Problem-solving </a:t>
            </a:r>
            <a:r>
              <a:rPr lang="en-US" sz="2080" dirty="0"/>
              <a:t>The HCF of two numbers is </a:t>
            </a:r>
            <a:r>
              <a:rPr lang="en-US" sz="2080" dirty="0" smtClean="0"/>
              <a:t>2.</a:t>
            </a:r>
            <a:br>
              <a:rPr lang="en-US" sz="2080" dirty="0" smtClean="0"/>
            </a:br>
            <a:r>
              <a:rPr lang="en-US" sz="2080" dirty="0" smtClean="0"/>
              <a:t>Write </a:t>
            </a:r>
            <a:r>
              <a:rPr lang="en-US" sz="2080" dirty="0"/>
              <a:t>down three possible pairs of numbers.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20" y="5445224"/>
            <a:ext cx="5204539" cy="110799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Q12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First choose two numbers where 2 is a factor. Is 2 the highest common factor of these numbers?</a:t>
            </a:r>
          </a:p>
        </p:txBody>
      </p:sp>
    </p:spTree>
    <p:extLst>
      <p:ext uri="{BB962C8B-B14F-4D97-AF65-F5344CB8AC3E}">
        <p14:creationId xmlns:p14="http://schemas.microsoft.com/office/powerpoint/2010/main" val="3442806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1.3 – 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2" indent="-514350">
              <a:buClr>
                <a:srgbClr val="C00000"/>
              </a:buClr>
              <a:buFont typeface="+mj-lt"/>
              <a:buAutoNum type="arabicPeriod" startAt="13"/>
              <a:tabLst>
                <a:tab pos="2743200" algn="l"/>
              </a:tabLst>
            </a:pPr>
            <a:r>
              <a:rPr lang="en-US" sz="2200" b="1" dirty="0" smtClean="0">
                <a:solidFill>
                  <a:srgbClr val="FF0000"/>
                </a:solidFill>
              </a:rPr>
              <a:t>Problem-solving</a:t>
            </a:r>
            <a:r>
              <a:rPr lang="en-US" sz="2200" dirty="0" smtClean="0"/>
              <a:t> The </a:t>
            </a:r>
            <a:r>
              <a:rPr lang="en-US" sz="2200" dirty="0"/>
              <a:t>LCM of two numbers is </a:t>
            </a:r>
            <a:r>
              <a:rPr lang="en-US" sz="2200" dirty="0" smtClean="0"/>
              <a:t>18.</a:t>
            </a:r>
            <a:br>
              <a:rPr lang="en-US" sz="2200" dirty="0" smtClean="0"/>
            </a:br>
            <a:r>
              <a:rPr lang="en-US" sz="2200" dirty="0" smtClean="0"/>
              <a:t>One </a:t>
            </a:r>
            <a:r>
              <a:rPr lang="en-US" sz="2200" dirty="0"/>
              <a:t>of the numbers is 18.</a:t>
            </a:r>
          </a:p>
          <a:p>
            <a:pPr marL="971550" lvl="3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00" dirty="0" smtClean="0"/>
              <a:t>Write </a:t>
            </a:r>
            <a:r>
              <a:rPr lang="en-US" sz="2200" dirty="0"/>
              <a:t>down all the possibilities for the other </a:t>
            </a:r>
            <a:r>
              <a:rPr lang="en-US" sz="2200" dirty="0" smtClean="0"/>
              <a:t>number. </a:t>
            </a:r>
          </a:p>
          <a:p>
            <a:pPr marL="971550" lvl="3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00" dirty="0" smtClean="0"/>
              <a:t>Describe </a:t>
            </a:r>
            <a:r>
              <a:rPr lang="en-US" sz="2200" dirty="0"/>
              <a:t>the set of numbers you have created.</a:t>
            </a:r>
          </a:p>
          <a:p>
            <a:pPr marL="514350" lvl="2" indent="-514350">
              <a:buClr>
                <a:srgbClr val="C00000"/>
              </a:buClr>
              <a:buFont typeface="+mj-lt"/>
              <a:buAutoNum type="arabicPeriod" startAt="13"/>
              <a:tabLst>
                <a:tab pos="2743200" algn="l"/>
              </a:tabLst>
            </a:pPr>
            <a:r>
              <a:rPr lang="en-US" sz="2200" dirty="0" smtClean="0"/>
              <a:t>48 </a:t>
            </a:r>
            <a:r>
              <a:rPr lang="en-US" sz="2200" dirty="0"/>
              <a:t>= 2</a:t>
            </a:r>
            <a:r>
              <a:rPr lang="en-US" sz="2200" baseline="30000" dirty="0"/>
              <a:t>4</a:t>
            </a:r>
            <a:r>
              <a:rPr lang="en-US" sz="2200" dirty="0"/>
              <a:t> x 3 and 36 = 2</a:t>
            </a:r>
            <a:r>
              <a:rPr lang="en-US" sz="2200" baseline="30000" dirty="0"/>
              <a:t>2</a:t>
            </a:r>
            <a:r>
              <a:rPr lang="en-US" sz="2200" dirty="0"/>
              <a:t> x </a:t>
            </a:r>
            <a:r>
              <a:rPr lang="en-US" sz="2200" dirty="0" smtClean="0"/>
              <a:t>3</a:t>
            </a:r>
            <a:r>
              <a:rPr lang="en-US" sz="2200" baseline="30000" dirty="0" smtClean="0"/>
              <a:t>2</a:t>
            </a:r>
            <a:br>
              <a:rPr lang="en-US" sz="2200" baseline="30000" dirty="0" smtClean="0"/>
            </a:br>
            <a:r>
              <a:rPr lang="en-US" sz="2200" dirty="0" smtClean="0"/>
              <a:t>Write </a:t>
            </a:r>
            <a:r>
              <a:rPr lang="en-US" sz="2200" dirty="0"/>
              <a:t>down, as a product of its prime factors, </a:t>
            </a:r>
            <a:endParaRPr lang="en-US" sz="2200" dirty="0" smtClean="0"/>
          </a:p>
          <a:p>
            <a:pPr marL="971550" lvl="3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00" dirty="0" smtClean="0"/>
              <a:t>the </a:t>
            </a:r>
            <a:r>
              <a:rPr lang="en-US" sz="2200" dirty="0"/>
              <a:t>HCF of 48 and 36 </a:t>
            </a:r>
            <a:endParaRPr lang="en-US" sz="2200" dirty="0" smtClean="0"/>
          </a:p>
          <a:p>
            <a:pPr marL="971550" lvl="3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00" dirty="0" smtClean="0"/>
              <a:t>the </a:t>
            </a:r>
            <a:r>
              <a:rPr lang="en-US" sz="2200" dirty="0"/>
              <a:t>LCM of 48 and 36.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51520" y="5755903"/>
            <a:ext cx="5204539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Q14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You could draw a Venn diagram.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3875585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631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1.3 – 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8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251520" y="4992852"/>
            <a:ext cx="5204539" cy="156966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'Write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product of its prime factors' means you don’t have to calculate the number.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5905" y="1268759"/>
            <a:ext cx="5130191" cy="3362598"/>
            <a:chOff x="3483872" y="1089030"/>
            <a:chExt cx="5264592" cy="3362598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3491880" y="1089030"/>
              <a:ext cx="5256584" cy="3362597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63889" y="1666250"/>
              <a:ext cx="5095139" cy="2785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500" dirty="0"/>
                <a:t>Given that </a:t>
              </a:r>
              <a:r>
                <a:rPr lang="en-US" sz="2500" i="1" dirty="0" smtClean="0"/>
                <a:t>A</a:t>
              </a:r>
              <a:r>
                <a:rPr lang="en-US" sz="2500" dirty="0" smtClean="0"/>
                <a:t> = 2</a:t>
              </a:r>
              <a:r>
                <a:rPr lang="en-US" sz="2500" baseline="30000" dirty="0" smtClean="0"/>
                <a:t>3 </a:t>
              </a:r>
              <a:r>
                <a:rPr lang="en-US" sz="2500" dirty="0" smtClean="0"/>
                <a:t>x 3</a:t>
              </a:r>
              <a:r>
                <a:rPr lang="en-US" sz="2500" baseline="30000" dirty="0" smtClean="0"/>
                <a:t>4</a:t>
              </a:r>
              <a:r>
                <a:rPr lang="en-US" sz="2500" dirty="0" smtClean="0"/>
                <a:t> </a:t>
              </a:r>
              <a:r>
                <a:rPr lang="en-US" sz="2500" dirty="0"/>
                <a:t>x 5</a:t>
              </a:r>
              <a:r>
                <a:rPr lang="en-US" sz="2500" baseline="30000" dirty="0"/>
                <a:t>2</a:t>
              </a:r>
              <a:r>
                <a:rPr lang="en-US" sz="2500" dirty="0"/>
                <a:t> and </a:t>
              </a:r>
              <a:r>
                <a:rPr lang="en-US" sz="2500" i="1" dirty="0"/>
                <a:t>B</a:t>
              </a:r>
              <a:r>
                <a:rPr lang="en-US" sz="2500" dirty="0"/>
                <a:t> = 2</a:t>
              </a:r>
              <a:r>
                <a:rPr lang="en-US" sz="2500" baseline="30000" dirty="0"/>
                <a:t>2</a:t>
              </a:r>
              <a:r>
                <a:rPr lang="en-US" sz="2500" dirty="0"/>
                <a:t> x 3</a:t>
              </a:r>
              <a:r>
                <a:rPr lang="en-US" sz="2500" baseline="30000" dirty="0"/>
                <a:t>6</a:t>
              </a:r>
              <a:r>
                <a:rPr lang="en-US" sz="2500" dirty="0"/>
                <a:t> x 5 </a:t>
              </a:r>
              <a:endParaRPr lang="en-US" sz="2500" dirty="0" smtClean="0"/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500" dirty="0" smtClean="0"/>
                <a:t>Write </a:t>
              </a:r>
              <a:r>
                <a:rPr lang="en-US" sz="2500" dirty="0"/>
                <a:t>down, as a product of its prime factors, </a:t>
              </a:r>
              <a:endParaRPr lang="en-US" sz="2500" dirty="0" smtClean="0"/>
            </a:p>
            <a:p>
              <a:pPr marL="457200" indent="-4572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sz="2500" dirty="0" smtClean="0"/>
                <a:t>the </a:t>
              </a:r>
              <a:r>
                <a:rPr lang="en-US" sz="2500" dirty="0"/>
                <a:t>HCF of </a:t>
              </a:r>
              <a:r>
                <a:rPr lang="en-US" sz="2500" i="1" dirty="0"/>
                <a:t>A</a:t>
              </a:r>
              <a:r>
                <a:rPr lang="en-US" sz="2500" dirty="0"/>
                <a:t> and </a:t>
              </a:r>
              <a:r>
                <a:rPr lang="en-US" sz="2500" i="1" dirty="0"/>
                <a:t>B</a:t>
              </a:r>
            </a:p>
            <a:p>
              <a:pPr marL="457200" indent="-4572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sz="2500" dirty="0" smtClean="0"/>
                <a:t>the </a:t>
              </a:r>
              <a:r>
                <a:rPr lang="en-US" sz="2500" dirty="0"/>
                <a:t>LCM of </a:t>
              </a:r>
              <a:r>
                <a:rPr lang="en-US" sz="2500" i="1" dirty="0"/>
                <a:t>A</a:t>
              </a:r>
              <a:r>
                <a:rPr lang="en-US" sz="2500" dirty="0"/>
                <a:t> and </a:t>
              </a:r>
              <a:r>
                <a:rPr lang="en-US" sz="2500" i="1" dirty="0"/>
                <a:t>B</a:t>
              </a:r>
              <a:r>
                <a:rPr lang="en-US" sz="2500" dirty="0"/>
                <a:t>. </a:t>
              </a:r>
              <a:r>
                <a:rPr lang="en-US" sz="2500" dirty="0" smtClean="0"/>
                <a:t>	</a:t>
              </a:r>
              <a:br>
                <a:rPr lang="en-US" sz="2500" dirty="0" smtClean="0"/>
              </a:br>
              <a:r>
                <a:rPr lang="en-US" sz="2500" dirty="0" smtClean="0"/>
                <a:t>	</a:t>
              </a:r>
              <a:r>
                <a:rPr lang="en-US" sz="2500" b="1" dirty="0" smtClean="0"/>
                <a:t>(</a:t>
              </a:r>
              <a:r>
                <a:rPr lang="en-US" sz="2500" b="1" dirty="0"/>
                <a:t>2 marks)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3459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382054" cy="739756"/>
          </a:xfrm>
        </p:spPr>
        <p:txBody>
          <a:bodyPr>
            <a:noAutofit/>
          </a:bodyPr>
          <a:lstStyle/>
          <a:p>
            <a:r>
              <a:rPr lang="en-GB" dirty="0" smtClean="0"/>
              <a:t>Contents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838528" y="695546"/>
            <a:ext cx="75780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vi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8155" r="12988" b="155"/>
          <a:stretch/>
        </p:blipFill>
        <p:spPr>
          <a:xfrm>
            <a:off x="179512" y="1118106"/>
            <a:ext cx="8760738" cy="55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665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1.3 – 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8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73984"/>
            <a:ext cx="525658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2" indent="-514350">
              <a:buClr>
                <a:srgbClr val="C00000"/>
              </a:buClr>
              <a:buFont typeface="+mj-lt"/>
              <a:buAutoNum type="arabicPeriod" startAt="16"/>
              <a:tabLst>
                <a:tab pos="2743200" algn="l"/>
              </a:tabLst>
            </a:pPr>
            <a:r>
              <a:rPr lang="en-US" sz="2600" dirty="0" smtClean="0"/>
              <a:t>Write </a:t>
            </a:r>
            <a:r>
              <a:rPr lang="en-US" sz="2600" dirty="0"/>
              <a:t>80 as a product of its prime </a:t>
            </a:r>
            <a:r>
              <a:rPr lang="en-US" sz="2600" dirty="0" smtClean="0"/>
              <a:t>factors.</a:t>
            </a:r>
            <a:br>
              <a:rPr lang="en-US" sz="2600" dirty="0" smtClean="0"/>
            </a:br>
            <a:r>
              <a:rPr lang="en-US" sz="2600" b="1" dirty="0" smtClean="0">
                <a:solidFill>
                  <a:srgbClr val="FF0000"/>
                </a:solidFill>
              </a:rPr>
              <a:t>Discussion </a:t>
            </a:r>
            <a:r>
              <a:rPr lang="en-US" sz="2600" dirty="0"/>
              <a:t>How can you use the prime factor decomposition of 80 to quickly work out the prime factor decomposition of 160? What about 40</a:t>
            </a:r>
            <a:r>
              <a:rPr lang="en-US" sz="2600" dirty="0" smtClean="0"/>
              <a:t>?</a:t>
            </a:r>
          </a:p>
          <a:p>
            <a:pPr marL="514350" lvl="2" indent="-514350">
              <a:buClr>
                <a:srgbClr val="C00000"/>
              </a:buClr>
              <a:buFont typeface="+mj-lt"/>
              <a:buAutoNum type="arabicPeriod" startAt="16"/>
              <a:tabLst>
                <a:tab pos="2743200" algn="l"/>
              </a:tabLst>
            </a:pPr>
            <a:r>
              <a:rPr lang="en-US" sz="2600" b="1" dirty="0">
                <a:solidFill>
                  <a:srgbClr val="FF0000"/>
                </a:solidFill>
              </a:rPr>
              <a:t>Problem-solving </a:t>
            </a:r>
            <a:r>
              <a:rPr lang="en-US" sz="2600" dirty="0"/>
              <a:t>The prime factor decomposition of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2100 </a:t>
            </a:r>
            <a:r>
              <a:rPr lang="en-US" sz="2600" dirty="0"/>
              <a:t>is 2</a:t>
            </a:r>
            <a:r>
              <a:rPr lang="en-US" sz="2600" baseline="30000" dirty="0"/>
              <a:t>2</a:t>
            </a:r>
            <a:r>
              <a:rPr lang="en-US" sz="2600" dirty="0"/>
              <a:t> x 3 x 5</a:t>
            </a:r>
            <a:r>
              <a:rPr lang="en-US" sz="2600" baseline="30000" dirty="0"/>
              <a:t>2</a:t>
            </a:r>
            <a:r>
              <a:rPr lang="en-US" sz="2600" dirty="0"/>
              <a:t> x </a:t>
            </a:r>
            <a:r>
              <a:rPr lang="en-US" sz="2600" dirty="0" smtClean="0"/>
              <a:t>7.</a:t>
            </a:r>
            <a:br>
              <a:rPr lang="en-US" sz="2600" dirty="0" smtClean="0"/>
            </a:br>
            <a:r>
              <a:rPr lang="en-US" sz="2600" dirty="0" smtClean="0"/>
              <a:t>Write </a:t>
            </a:r>
            <a:r>
              <a:rPr lang="en-US" sz="2600" dirty="0"/>
              <a:t>down the prime factor decompositions </a:t>
            </a:r>
            <a:r>
              <a:rPr lang="en-US" sz="2600" dirty="0" smtClean="0"/>
              <a:t>of</a:t>
            </a:r>
          </a:p>
          <a:p>
            <a:pPr marL="914400" lvl="3" indent="-400050">
              <a:buClr>
                <a:srgbClr val="C00000"/>
              </a:buClr>
              <a:buFont typeface="+mj-lt"/>
              <a:buAutoNum type="alphaLcPeriod"/>
              <a:tabLst>
                <a:tab pos="1657350" algn="l"/>
                <a:tab pos="2800350" algn="l"/>
                <a:tab pos="3829050" algn="l"/>
              </a:tabLst>
            </a:pPr>
            <a:r>
              <a:rPr lang="en-US" sz="2600" dirty="0" smtClean="0"/>
              <a:t>75 	</a:t>
            </a:r>
            <a:r>
              <a:rPr lang="en-US" sz="2600" dirty="0" smtClean="0">
                <a:solidFill>
                  <a:srgbClr val="C00000"/>
                </a:solidFill>
              </a:rPr>
              <a:t>b.</a:t>
            </a:r>
            <a:r>
              <a:rPr lang="en-US" sz="2600" dirty="0" smtClean="0"/>
              <a:t> </a:t>
            </a:r>
            <a:r>
              <a:rPr lang="en-US" sz="2600" dirty="0"/>
              <a:t>24 </a:t>
            </a:r>
            <a:r>
              <a:rPr lang="en-US" sz="2600" dirty="0" smtClean="0"/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c.</a:t>
            </a:r>
            <a:r>
              <a:rPr lang="en-US" sz="2600" dirty="0" smtClean="0"/>
              <a:t> </a:t>
            </a:r>
            <a:r>
              <a:rPr lang="en-US" sz="2600" dirty="0"/>
              <a:t>12 </a:t>
            </a:r>
            <a:r>
              <a:rPr lang="en-US" sz="2600" dirty="0" smtClean="0"/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d.</a:t>
            </a:r>
            <a:r>
              <a:rPr lang="en-US" sz="2600" dirty="0" smtClean="0"/>
              <a:t> 30</a:t>
            </a:r>
            <a:endParaRPr lang="en-US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378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1.3 – 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73984"/>
            <a:ext cx="525658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2" indent="-514350">
              <a:buClr>
                <a:srgbClr val="C00000"/>
              </a:buClr>
              <a:buFont typeface="+mj-lt"/>
              <a:buAutoNum type="arabicPeriod" startAt="18"/>
              <a:tabLst>
                <a:tab pos="914400" algn="l"/>
                <a:tab pos="2743200" algn="l"/>
              </a:tabLst>
            </a:pPr>
            <a:r>
              <a:rPr lang="en-US" sz="2600" dirty="0" smtClean="0">
                <a:solidFill>
                  <a:srgbClr val="C00000"/>
                </a:solidFill>
              </a:rPr>
              <a:t>a.</a:t>
            </a:r>
            <a:r>
              <a:rPr lang="en-US" sz="2600" dirty="0" smtClean="0"/>
              <a:t> 	Harry </a:t>
            </a:r>
            <a:r>
              <a:rPr lang="en-US" sz="2600" dirty="0"/>
              <a:t>says the prime factors </a:t>
            </a:r>
            <a:r>
              <a:rPr lang="en-US" sz="2600" dirty="0" smtClean="0"/>
              <a:t>	of </a:t>
            </a:r>
            <a:r>
              <a:rPr lang="en-US" sz="2600" dirty="0"/>
              <a:t>75 appear in the prime </a:t>
            </a:r>
            <a:r>
              <a:rPr lang="en-US" sz="2600" dirty="0" smtClean="0"/>
              <a:t>	factor </a:t>
            </a:r>
            <a:r>
              <a:rPr lang="en-US" sz="2600" dirty="0"/>
              <a:t>decomposition of </a:t>
            </a:r>
            <a:r>
              <a:rPr lang="en-US" sz="2600" dirty="0" smtClean="0"/>
              <a:t>	2100</a:t>
            </a:r>
            <a:r>
              <a:rPr lang="en-US" sz="2600" dirty="0"/>
              <a:t>, </a:t>
            </a:r>
            <a:r>
              <a:rPr lang="en-US" sz="2600" dirty="0" smtClean="0"/>
              <a:t>so 2100 </a:t>
            </a:r>
            <a:r>
              <a:rPr lang="en-US" sz="2600" dirty="0"/>
              <a:t>is divisible by </a:t>
            </a:r>
            <a:r>
              <a:rPr lang="en-US" sz="2600" dirty="0" smtClean="0"/>
              <a:t>	75.</a:t>
            </a:r>
            <a:br>
              <a:rPr lang="en-US" sz="2600" dirty="0" smtClean="0"/>
            </a:br>
            <a:r>
              <a:rPr lang="en-US" sz="2600" dirty="0" smtClean="0"/>
              <a:t>	Is </a:t>
            </a:r>
            <a:r>
              <a:rPr lang="en-US" sz="2600" dirty="0"/>
              <a:t>2100 divisible by 24,12 or </a:t>
            </a:r>
            <a:r>
              <a:rPr lang="en-US" sz="2600" dirty="0" smtClean="0"/>
              <a:t>	30</a:t>
            </a:r>
            <a:r>
              <a:rPr lang="en-US" sz="2600" dirty="0"/>
              <a:t>? </a:t>
            </a:r>
            <a:endParaRPr lang="en-US" sz="2600" dirty="0" smtClean="0"/>
          </a:p>
          <a:p>
            <a:pPr marL="971550" lvl="3" indent="-514350">
              <a:buClr>
                <a:srgbClr val="C00000"/>
              </a:buClr>
              <a:buFont typeface="+mj-lt"/>
              <a:buAutoNum type="alphaLcPeriod" startAt="2"/>
              <a:tabLst>
                <a:tab pos="857250" algn="l"/>
                <a:tab pos="2743200" algn="l"/>
              </a:tabLst>
            </a:pPr>
            <a:r>
              <a:rPr lang="en-US" sz="2600" dirty="0" smtClean="0"/>
              <a:t>Use </a:t>
            </a:r>
            <a:r>
              <a:rPr lang="en-US" sz="2600" dirty="0"/>
              <a:t>prime factors to show that 792 is divisible by 12. </a:t>
            </a:r>
            <a:endParaRPr lang="en-US" sz="2600" dirty="0" smtClean="0"/>
          </a:p>
          <a:p>
            <a:pPr marL="971550" lvl="3" indent="-514350">
              <a:buClr>
                <a:srgbClr val="C00000"/>
              </a:buClr>
              <a:buFont typeface="+mj-lt"/>
              <a:buAutoNum type="alphaLcPeriod" startAt="2"/>
              <a:tabLst>
                <a:tab pos="857250" algn="l"/>
                <a:tab pos="2743200" algn="l"/>
              </a:tabLst>
            </a:pPr>
            <a:r>
              <a:rPr lang="en-US" sz="2600" dirty="0" smtClean="0"/>
              <a:t>Is </a:t>
            </a:r>
            <a:r>
              <a:rPr lang="en-US" sz="2600" dirty="0"/>
              <a:t>792 divisible by 132? Explain your answer, </a:t>
            </a:r>
            <a:endParaRPr lang="en-US" sz="2600" dirty="0" smtClean="0"/>
          </a:p>
          <a:p>
            <a:pPr marL="971550" lvl="3" indent="-514350">
              <a:buClr>
                <a:srgbClr val="C00000"/>
              </a:buClr>
              <a:buFont typeface="+mj-lt"/>
              <a:buAutoNum type="alphaLcPeriod" startAt="2"/>
              <a:tabLst>
                <a:tab pos="857250" algn="l"/>
                <a:tab pos="2743200" algn="l"/>
              </a:tabLst>
            </a:pPr>
            <a:r>
              <a:rPr lang="en-US" sz="2600" dirty="0" smtClean="0"/>
              <a:t>Is </a:t>
            </a:r>
            <a:r>
              <a:rPr lang="en-US" sz="2600" dirty="0"/>
              <a:t>792 divisible by 27? Explain your answer.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760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1.3 – HCF and LCM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273984"/>
            <a:ext cx="8529269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buClr>
                <a:srgbClr val="C00000"/>
              </a:buClr>
              <a:buFont typeface="+mj-lt"/>
              <a:buAutoNum type="arabicPeriod" startAt="19"/>
              <a:tabLst>
                <a:tab pos="914400" algn="l"/>
                <a:tab pos="2743200" algn="l"/>
              </a:tabLst>
            </a:pPr>
            <a:r>
              <a:rPr lang="en-US" sz="2340" dirty="0" smtClean="0"/>
              <a:t>In </a:t>
            </a:r>
            <a:r>
              <a:rPr lang="en-US" sz="2340" dirty="0"/>
              <a:t>prime factor form, 700 = 2</a:t>
            </a:r>
            <a:r>
              <a:rPr lang="en-US" sz="2340" baseline="30000" dirty="0"/>
              <a:t>2</a:t>
            </a:r>
            <a:r>
              <a:rPr lang="en-US" sz="2340" dirty="0"/>
              <a:t> x 5</a:t>
            </a:r>
            <a:r>
              <a:rPr lang="en-US" sz="2340" baseline="30000" dirty="0"/>
              <a:t>2 </a:t>
            </a:r>
            <a:r>
              <a:rPr lang="en-US" sz="2340" dirty="0"/>
              <a:t>x 7 and 1960 = 2</a:t>
            </a:r>
            <a:r>
              <a:rPr lang="en-US" sz="2340" baseline="30000" dirty="0"/>
              <a:t>3 </a:t>
            </a:r>
            <a:r>
              <a:rPr lang="en-US" sz="2340" dirty="0"/>
              <a:t>x 5 x 7</a:t>
            </a:r>
            <a:r>
              <a:rPr lang="en-US" sz="2340" baseline="30000" dirty="0"/>
              <a:t>2</a:t>
            </a:r>
            <a:r>
              <a:rPr lang="en-US" sz="2340" dirty="0"/>
              <a:t> </a:t>
            </a:r>
            <a:endParaRPr lang="en-US" sz="2340" dirty="0" smtClean="0"/>
          </a:p>
          <a:p>
            <a:pPr marL="857250" lvl="3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340" dirty="0" smtClean="0"/>
              <a:t>What </a:t>
            </a:r>
            <a:r>
              <a:rPr lang="en-US" sz="2340" dirty="0"/>
              <a:t>is the HCF of 700 and </a:t>
            </a:r>
            <a:r>
              <a:rPr lang="en-US" sz="2340" dirty="0" smtClean="0"/>
              <a:t>1960?</a:t>
            </a:r>
            <a:br>
              <a:rPr lang="en-US" sz="2340" dirty="0" smtClean="0"/>
            </a:br>
            <a:r>
              <a:rPr lang="en-US" sz="2340" dirty="0" smtClean="0"/>
              <a:t>Give </a:t>
            </a:r>
            <a:r>
              <a:rPr lang="en-US" sz="2340" dirty="0"/>
              <a:t>your answer in prime factor </a:t>
            </a:r>
            <a:r>
              <a:rPr lang="en-US" sz="2340" dirty="0" smtClean="0"/>
              <a:t>form. </a:t>
            </a:r>
          </a:p>
          <a:p>
            <a:pPr marL="857250" lvl="3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340" dirty="0" smtClean="0"/>
              <a:t>What </a:t>
            </a:r>
            <a:r>
              <a:rPr lang="en-US" sz="2340" dirty="0"/>
              <a:t>is the LCM of 700 and </a:t>
            </a:r>
            <a:r>
              <a:rPr lang="en-US" sz="2340" dirty="0" smtClean="0"/>
              <a:t>1960?</a:t>
            </a:r>
            <a:br>
              <a:rPr lang="en-US" sz="2340" dirty="0" smtClean="0"/>
            </a:br>
            <a:r>
              <a:rPr lang="en-US" sz="2340" dirty="0" smtClean="0"/>
              <a:t>Give </a:t>
            </a:r>
            <a:r>
              <a:rPr lang="en-US" sz="2340" dirty="0"/>
              <a:t>your answer in prime factor </a:t>
            </a:r>
            <a:r>
              <a:rPr lang="en-US" sz="2340" dirty="0" smtClean="0"/>
              <a:t>form. </a:t>
            </a:r>
          </a:p>
          <a:p>
            <a:pPr marL="857250" lvl="3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340" dirty="0" smtClean="0"/>
              <a:t>Which </a:t>
            </a:r>
            <a:r>
              <a:rPr lang="en-US" sz="2340" dirty="0"/>
              <a:t>of these are factors of 350 and 1960?</a:t>
            </a:r>
          </a:p>
          <a:p>
            <a:pPr marL="1428750" lvl="4" indent="-514350">
              <a:buClr>
                <a:srgbClr val="C00000"/>
              </a:buClr>
              <a:buFont typeface="+mj-lt"/>
              <a:buAutoNum type="romanLcPeriod"/>
              <a:tabLst>
                <a:tab pos="914400" algn="l"/>
                <a:tab pos="2743200" algn="l"/>
              </a:tabLst>
            </a:pPr>
            <a:r>
              <a:rPr lang="en-US" sz="2340" dirty="0" smtClean="0"/>
              <a:t>2 x 5 x 7</a:t>
            </a:r>
            <a:endParaRPr lang="en-US" sz="2340" dirty="0"/>
          </a:p>
          <a:p>
            <a:pPr marL="1428750" lvl="4" indent="-514350">
              <a:buClr>
                <a:srgbClr val="C00000"/>
              </a:buClr>
              <a:buFont typeface="+mj-lt"/>
              <a:buAutoNum type="romanLcPeriod"/>
              <a:tabLst>
                <a:tab pos="914400" algn="l"/>
                <a:tab pos="2743200" algn="l"/>
              </a:tabLst>
            </a:pPr>
            <a:r>
              <a:rPr lang="en-US" sz="2340" dirty="0" smtClean="0"/>
              <a:t>49</a:t>
            </a:r>
            <a:endParaRPr lang="en-US" sz="2340" dirty="0"/>
          </a:p>
          <a:p>
            <a:pPr marL="1428750" lvl="4" indent="-514350">
              <a:buClr>
                <a:srgbClr val="C00000"/>
              </a:buClr>
              <a:buFont typeface="+mj-lt"/>
              <a:buAutoNum type="romanLcPeriod"/>
              <a:tabLst>
                <a:tab pos="914400" algn="l"/>
                <a:tab pos="2743200" algn="l"/>
              </a:tabLst>
            </a:pPr>
            <a:r>
              <a:rPr lang="en-US" sz="2340" dirty="0" smtClean="0"/>
              <a:t>20</a:t>
            </a:r>
            <a:endParaRPr lang="en-US" sz="2340" dirty="0"/>
          </a:p>
          <a:p>
            <a:pPr marL="1428750" lvl="4" indent="-514350">
              <a:buClr>
                <a:srgbClr val="C00000"/>
              </a:buClr>
              <a:buFont typeface="+mj-lt"/>
              <a:buAutoNum type="romanLcPeriod"/>
              <a:tabLst>
                <a:tab pos="914400" algn="l"/>
                <a:tab pos="2743200" algn="l"/>
              </a:tabLst>
            </a:pPr>
            <a:r>
              <a:rPr lang="en-US" sz="2340" dirty="0" smtClean="0"/>
              <a:t>2</a:t>
            </a:r>
            <a:r>
              <a:rPr lang="en-US" sz="2340" baseline="30000" dirty="0" smtClean="0"/>
              <a:t>2</a:t>
            </a:r>
            <a:r>
              <a:rPr lang="en-US" sz="2340" dirty="0" smtClean="0"/>
              <a:t> </a:t>
            </a:r>
            <a:r>
              <a:rPr lang="en-US" sz="2340" dirty="0"/>
              <a:t>x 5 x 7</a:t>
            </a:r>
            <a:r>
              <a:rPr lang="en-US" sz="2340" baseline="30000" dirty="0"/>
              <a:t>2</a:t>
            </a:r>
          </a:p>
          <a:p>
            <a:pPr marL="857250" lvl="3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340" dirty="0" smtClean="0"/>
              <a:t>Which </a:t>
            </a:r>
            <a:r>
              <a:rPr lang="en-US" sz="2340" dirty="0"/>
              <a:t>of these are multiples of 350 and 1960?</a:t>
            </a:r>
          </a:p>
          <a:p>
            <a:pPr marL="1428750" lvl="4" indent="-514350">
              <a:buClr>
                <a:srgbClr val="C00000"/>
              </a:buClr>
              <a:buFont typeface="+mj-lt"/>
              <a:buAutoNum type="romanLcPeriod"/>
              <a:tabLst>
                <a:tab pos="914400" algn="l"/>
                <a:tab pos="2743200" algn="l"/>
              </a:tabLst>
            </a:pPr>
            <a:r>
              <a:rPr lang="en-US" sz="2340" dirty="0" smtClean="0"/>
              <a:t>2</a:t>
            </a:r>
            <a:r>
              <a:rPr lang="en-US" sz="2340" baseline="30000" dirty="0" smtClean="0"/>
              <a:t>3</a:t>
            </a:r>
            <a:r>
              <a:rPr lang="en-US" sz="2340" dirty="0" smtClean="0"/>
              <a:t> </a:t>
            </a:r>
            <a:r>
              <a:rPr lang="en-US" sz="2340" dirty="0"/>
              <a:t>x 5 x 7</a:t>
            </a:r>
            <a:r>
              <a:rPr lang="en-US" sz="2340" baseline="30000" dirty="0"/>
              <a:t>3</a:t>
            </a:r>
          </a:p>
          <a:p>
            <a:pPr marL="1428750" lvl="4" indent="-514350">
              <a:buClr>
                <a:srgbClr val="C00000"/>
              </a:buClr>
              <a:buFont typeface="+mj-lt"/>
              <a:buAutoNum type="romanLcPeriod"/>
              <a:tabLst>
                <a:tab pos="914400" algn="l"/>
                <a:tab pos="2743200" algn="l"/>
              </a:tabLst>
            </a:pPr>
            <a:r>
              <a:rPr lang="en-US" sz="2340" dirty="0" smtClean="0"/>
              <a:t>2</a:t>
            </a:r>
            <a:r>
              <a:rPr lang="en-US" sz="2340" baseline="30000" dirty="0" smtClean="0"/>
              <a:t>6</a:t>
            </a:r>
            <a:r>
              <a:rPr lang="en-US" sz="2340" dirty="0" smtClean="0"/>
              <a:t> </a:t>
            </a:r>
            <a:r>
              <a:rPr lang="en-US" sz="2340" dirty="0"/>
              <a:t>x 5</a:t>
            </a:r>
            <a:r>
              <a:rPr lang="en-US" sz="2340" baseline="30000" dirty="0"/>
              <a:t>2</a:t>
            </a:r>
            <a:r>
              <a:rPr lang="en-US" sz="2340" dirty="0"/>
              <a:t> x 7</a:t>
            </a:r>
            <a:r>
              <a:rPr lang="en-US" sz="2340" baseline="30000" dirty="0"/>
              <a:t>2</a:t>
            </a:r>
          </a:p>
          <a:p>
            <a:pPr marL="1428750" lvl="4" indent="-514350">
              <a:buClr>
                <a:srgbClr val="C00000"/>
              </a:buClr>
              <a:buFont typeface="+mj-lt"/>
              <a:buAutoNum type="romanLcPeriod"/>
              <a:tabLst>
                <a:tab pos="914400" algn="l"/>
                <a:tab pos="2743200" algn="l"/>
              </a:tabLst>
            </a:pPr>
            <a:r>
              <a:rPr lang="en-US" sz="2340" dirty="0" smtClean="0"/>
              <a:t>2</a:t>
            </a:r>
            <a:r>
              <a:rPr lang="en-US" sz="2340" baseline="30000" dirty="0" smtClean="0"/>
              <a:t>2</a:t>
            </a:r>
            <a:r>
              <a:rPr lang="en-US" sz="2340" dirty="0" smtClean="0"/>
              <a:t> </a:t>
            </a:r>
            <a:r>
              <a:rPr lang="en-US" sz="2340" dirty="0"/>
              <a:t>x 5 x 7.</a:t>
            </a:r>
          </a:p>
        </p:txBody>
      </p:sp>
      <p:sp>
        <p:nvSpPr>
          <p:cNvPr id="6" name="Rectangle 5"/>
          <p:cNvSpPr/>
          <p:nvPr/>
        </p:nvSpPr>
        <p:spPr>
          <a:xfrm flipH="1">
            <a:off x="3923927" y="3659833"/>
            <a:ext cx="4856859" cy="1015663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Q19c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do 700 and 1960 have in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common? Any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of this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a factor of 350 and 1960.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3707903" y="5499809"/>
            <a:ext cx="5072883" cy="1015663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Q19d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multiples do 700 and 1960 have in common? Any multiple of this number will be a multiple of 350 and 1960.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7" y="1700808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14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1.4 – Calculating With Powers (Indices)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66640"/>
              </p:ext>
            </p:extLst>
          </p:nvPr>
        </p:nvGraphicFramePr>
        <p:xfrm>
          <a:off x="281044" y="1312700"/>
          <a:ext cx="8496944" cy="477221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24236"/>
                <a:gridCol w="2814792"/>
                <a:gridCol w="3024336"/>
                <a:gridCol w="533580"/>
              </a:tblGrid>
              <a:tr h="62693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Learn This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932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powers and roots in calculations.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 and divide using index laws.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out a power raised to a power.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googol is a 1 followed by 100 zeros. It can be written as 10</a:t>
                      </a:r>
                      <a:r>
                        <a:rPr lang="en-US" sz="27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172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172">
                <a:tc gridSpan="4"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out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3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• (-4)</a:t>
                      </a:r>
                      <a:r>
                        <a:rPr lang="en-US" sz="3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kumimoji="0" lang="en-US" sz="3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2</a:t>
                      </a:r>
                      <a:r>
                        <a:rPr kumimoji="0" lang="en-US" sz="3200" kern="12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3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      </a:t>
                      </a:r>
                      <a:r>
                        <a:rPr kumimoji="0" lang="en-US" sz="3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1</a:t>
                      </a:r>
                      <a:r>
                        <a:rPr kumimoji="0" lang="en-US" sz="3200" kern="12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320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179512" y="6207695"/>
            <a:ext cx="86409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743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9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73984"/>
                <a:ext cx="5256584" cy="5243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2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914400" algn="l"/>
                    <a:tab pos="2743200" algn="l"/>
                  </a:tabLst>
                </a:pPr>
                <a:r>
                  <a:rPr lang="en-US" sz="2600" dirty="0" smtClean="0"/>
                  <a:t>Work </a:t>
                </a:r>
                <a:r>
                  <a:rPr lang="en-US" sz="2600" dirty="0"/>
                  <a:t>out</a:t>
                </a:r>
              </a:p>
              <a:p>
                <a:pPr marL="971550" lvl="3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2171700" algn="l"/>
                    <a:tab pos="3486150" algn="l"/>
                  </a:tabLst>
                </a:pPr>
                <a:r>
                  <a:rPr lang="en-US" sz="2600" dirty="0" smtClean="0"/>
                  <a:t>3</a:t>
                </a:r>
                <a:r>
                  <a:rPr lang="en-US" sz="2600" baseline="30000" dirty="0" smtClean="0"/>
                  <a:t>3</a:t>
                </a:r>
                <a:r>
                  <a:rPr lang="en-US" sz="2600" dirty="0" smtClean="0"/>
                  <a:t>	</a:t>
                </a:r>
                <a:r>
                  <a:rPr lang="en-US" sz="26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(-1)</a:t>
                </a:r>
                <a:r>
                  <a:rPr lang="en-US" sz="2600" baseline="30000" dirty="0"/>
                  <a:t>3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	</a:t>
                </a:r>
                <a:r>
                  <a:rPr lang="en-US" sz="26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4 x 42</a:t>
                </a:r>
              </a:p>
              <a:p>
                <a:pPr marL="971550" lvl="3" indent="-514350"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914400" algn="l"/>
                    <a:tab pos="2171700" algn="l"/>
                    <a:tab pos="3486150" algn="l"/>
                  </a:tabLst>
                </a:pPr>
                <a:r>
                  <a:rPr lang="en-US" sz="2600" dirty="0" smtClean="0"/>
                  <a:t>3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x </a:t>
                </a:r>
                <a:r>
                  <a:rPr lang="en-US" sz="2600" dirty="0" smtClean="0"/>
                  <a:t>5	</a:t>
                </a:r>
                <a:r>
                  <a:rPr lang="en-US" sz="2600" dirty="0" smtClean="0">
                    <a:solidFill>
                      <a:srgbClr val="C00000"/>
                    </a:solidFill>
                  </a:rPr>
                  <a:t>e.</a:t>
                </a:r>
                <a:r>
                  <a:rPr lang="en-US" sz="2600" dirty="0" smtClean="0"/>
                  <a:t> 2</a:t>
                </a:r>
                <a:r>
                  <a:rPr lang="en-US" sz="2600" baseline="30000" dirty="0" smtClean="0"/>
                  <a:t>3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x 10</a:t>
                </a:r>
                <a:r>
                  <a:rPr lang="en-US" sz="2600" baseline="30000" dirty="0"/>
                  <a:t>2</a:t>
                </a:r>
              </a:p>
              <a:p>
                <a:pPr marL="971550" lvl="3" indent="-514350">
                  <a:buClr>
                    <a:srgbClr val="C00000"/>
                  </a:buClr>
                  <a:buFont typeface="+mj-lt"/>
                  <a:buAutoNum type="alphaLcPeriod" startAt="6"/>
                  <a:tabLst>
                    <a:tab pos="914400" algn="l"/>
                    <a:tab pos="2171700" algn="l"/>
                    <a:tab pos="3486150" algn="l"/>
                  </a:tabLst>
                </a:pPr>
                <a:r>
                  <a:rPr lang="en-US" sz="2600" dirty="0" smtClean="0"/>
                  <a:t>0.2</a:t>
                </a:r>
                <a:r>
                  <a:rPr lang="en-US" sz="2600" baseline="30000" dirty="0" smtClean="0"/>
                  <a:t>3</a:t>
                </a:r>
                <a:r>
                  <a:rPr lang="en-US" sz="2600" dirty="0" smtClean="0"/>
                  <a:t> 	</a:t>
                </a:r>
                <a:r>
                  <a:rPr lang="en-US" sz="2600" dirty="0" smtClean="0">
                    <a:solidFill>
                      <a:srgbClr val="C00000"/>
                    </a:solidFill>
                  </a:rPr>
                  <a:t>g.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3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US" sz="2800" dirty="0"/>
              </a:p>
              <a:p>
                <a:pPr marL="971550" lvl="3" indent="-514350">
                  <a:lnSpc>
                    <a:spcPts val="4000"/>
                  </a:lnSpc>
                  <a:buClr>
                    <a:srgbClr val="C00000"/>
                  </a:buClr>
                  <a:buFont typeface="+mj-lt"/>
                  <a:buAutoNum type="alphaLcPeriod" startAt="8"/>
                  <a:tabLst>
                    <a:tab pos="914400" algn="l"/>
                    <a:tab pos="222885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US" sz="2600" dirty="0" smtClean="0"/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en-US" sz="2600" dirty="0"/>
              </a:p>
              <a:p>
                <a:pPr marL="514350" lvl="2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914400" algn="l"/>
                    <a:tab pos="2743200" algn="l"/>
                  </a:tabLst>
                </a:pPr>
                <a:r>
                  <a:rPr lang="en-US" sz="2600" dirty="0"/>
                  <a:t>Work </a:t>
                </a:r>
                <a:r>
                  <a:rPr lang="en-US" sz="2600" dirty="0" smtClean="0"/>
                  <a:t>out</a:t>
                </a:r>
              </a:p>
              <a:p>
                <a:pPr marL="914400" lvl="3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57175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4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4</m:t>
                        </m:r>
                      </m:den>
                    </m:f>
                  </m:oMath>
                </a14:m>
                <a:r>
                  <a:rPr lang="en-US" sz="2600" dirty="0" smtClean="0"/>
                  <a:t>	</a:t>
                </a:r>
                <a:r>
                  <a:rPr lang="en-US" sz="26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</m:t>
                        </m:r>
                      </m:den>
                    </m:f>
                  </m:oMath>
                </a14:m>
                <a:endParaRPr lang="en-US" sz="2600" dirty="0" smtClean="0"/>
              </a:p>
              <a:p>
                <a:pPr marL="514350" lvl="2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914400" algn="l"/>
                    <a:tab pos="2743200" algn="l"/>
                  </a:tabLst>
                </a:pPr>
                <a:r>
                  <a:rPr lang="en-US" sz="2600" dirty="0"/>
                  <a:t>Copy and complete.</a:t>
                </a:r>
              </a:p>
              <a:p>
                <a:pPr marL="971550" lvl="3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2743200" algn="l"/>
                  </a:tabLst>
                </a:pPr>
                <a:r>
                  <a:rPr lang="en-US" sz="2600" dirty="0" smtClean="0"/>
                  <a:t>2</a:t>
                </a:r>
                <a:r>
                  <a:rPr lang="en-US" sz="2600" baseline="30000" dirty="0" smtClean="0">
                    <a:sym typeface="Wingdings" panose="05000000000000000000" pitchFamily="2" charset="2"/>
                  </a:rPr>
                  <a:t>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600" dirty="0" smtClean="0"/>
                  <a:t>=16 	</a:t>
                </a:r>
              </a:p>
              <a:p>
                <a:pPr marL="971550" lvl="3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2743200" algn="l"/>
                  </a:tabLst>
                </a:pPr>
                <a:r>
                  <a:rPr lang="en-US" sz="2600" dirty="0" smtClean="0">
                    <a:sym typeface="Wingdings" panose="05000000000000000000" pitchFamily="2" charset="2"/>
                  </a:rPr>
                  <a:t></a:t>
                </a:r>
                <a:r>
                  <a:rPr lang="en-US" sz="2600" baseline="30000" dirty="0" smtClean="0"/>
                  <a:t>3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= 64</a:t>
                </a:r>
              </a:p>
              <a:p>
                <a:pPr marL="971550" lvl="3" indent="-51435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14400" algn="l"/>
                    <a:tab pos="2743200" algn="l"/>
                  </a:tabLst>
                </a:pPr>
                <a:r>
                  <a:rPr lang="en-US" sz="2600" dirty="0" smtClean="0"/>
                  <a:t>5</a:t>
                </a:r>
                <a:r>
                  <a:rPr lang="en-US" sz="2600" baseline="30000" dirty="0" smtClean="0">
                    <a:sym typeface="Wingdings" panose="05000000000000000000" pitchFamily="2" charset="2"/>
                  </a:rPr>
                  <a:t>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= 25 </a:t>
                </a:r>
                <a:r>
                  <a:rPr lang="en-US" sz="2600" dirty="0" smtClean="0"/>
                  <a:t>	</a:t>
                </a:r>
                <a:endParaRPr lang="en-US" sz="2600" dirty="0" smtClean="0">
                  <a:solidFill>
                    <a:srgbClr val="C00000"/>
                  </a:solidFill>
                </a:endParaRPr>
              </a:p>
              <a:p>
                <a:pPr marL="971550" lvl="3" indent="-51435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14400" algn="l"/>
                    <a:tab pos="2743200" algn="l"/>
                  </a:tabLst>
                </a:pPr>
                <a:r>
                  <a:rPr lang="en-US" sz="2600" dirty="0" smtClean="0">
                    <a:sym typeface="Wingdings" panose="05000000000000000000" pitchFamily="2" charset="2"/>
                  </a:rPr>
                  <a:t></a:t>
                </a:r>
                <a:r>
                  <a:rPr lang="en-US" sz="2600" baseline="30000" dirty="0" smtClean="0"/>
                  <a:t>3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= 27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73984"/>
                <a:ext cx="5256584" cy="5243743"/>
              </a:xfrm>
              <a:prstGeom prst="rect">
                <a:avLst/>
              </a:prstGeom>
              <a:blipFill rotWithShape="0">
                <a:blip r:embed="rId4"/>
                <a:stretch>
                  <a:fillRect l="-1738" t="-1047" b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1.4 – Calculating With Powers (Indices)</a:t>
            </a:r>
            <a:endParaRPr lang="en-GB" sz="3600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3131840" y="4941168"/>
            <a:ext cx="2012738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Q3a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2 x ...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3131840" y="5817458"/>
            <a:ext cx="2012738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Q3b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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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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Delay 10"/>
          <p:cNvSpPr/>
          <p:nvPr/>
        </p:nvSpPr>
        <p:spPr>
          <a:xfrm flipH="1">
            <a:off x="5215019" y="1196752"/>
            <a:ext cx="365093" cy="5316216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069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9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2928719"/>
                <a:ext cx="5256584" cy="295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2" indent="-51435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914400" algn="l"/>
                    <a:tab pos="2743200" algn="l"/>
                  </a:tabLst>
                </a:pPr>
                <a:r>
                  <a:rPr lang="en-US" sz="2000" dirty="0" smtClean="0"/>
                  <a:t>Work out</a:t>
                </a:r>
              </a:p>
              <a:p>
                <a:pPr marL="971550" lvl="3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2171700" algn="l"/>
                    <a:tab pos="354330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2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	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2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	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2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1000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</m:oMath>
                </a14:m>
                <a:endParaRPr lang="en-US" sz="2000" dirty="0" smtClean="0">
                  <a:cs typeface="Arial" panose="020B0604020202020204" pitchFamily="34" charset="0"/>
                </a:endParaRPr>
              </a:p>
              <a:p>
                <a:pPr marL="971550" lvl="3" indent="-514350"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914400" algn="l"/>
                    <a:tab pos="228600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2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−125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 marL="457200" lvl="3">
                  <a:buClr>
                    <a:srgbClr val="C00000"/>
                  </a:buClr>
                  <a:tabLst>
                    <a:tab pos="914400" algn="l"/>
                    <a:tab pos="2286000" algn="l"/>
                  </a:tabLst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Discussion </a:t>
                </a:r>
                <a:r>
                  <a:rPr lang="en-US" sz="2000" dirty="0"/>
                  <a:t>Why it is possible to find the cube root of a negative number, but not the square root</a:t>
                </a:r>
                <a:r>
                  <a:rPr lang="en-US" sz="2000" dirty="0" smtClean="0"/>
                  <a:t>?</a:t>
                </a:r>
              </a:p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6"/>
                  <a:tabLst>
                    <a:tab pos="914400" algn="l"/>
                    <a:tab pos="2286000" algn="l"/>
                  </a:tabLst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000" dirty="0" smtClean="0"/>
                  <a:t> 	[(3</a:t>
                </a:r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 – 5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) x 2)]</a:t>
                </a:r>
                <a:r>
                  <a:rPr lang="en-US" sz="2000" baseline="30000" dirty="0" smtClean="0"/>
                  <a:t>3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286000" algn="l"/>
                  </a:tabLst>
                </a:pPr>
                <a:r>
                  <a:rPr lang="en-US" sz="2000" dirty="0" smtClean="0"/>
                  <a:t>20 – [3 x 4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– (2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x 3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)]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286000" algn="l"/>
                  </a:tabLst>
                </a:pPr>
                <a:r>
                  <a:rPr lang="en-US" sz="2000" dirty="0" smtClean="0"/>
                  <a:t>[7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÷ (7 – 5)</a:t>
                </a:r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 – 3] ÷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</m:rad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28719"/>
                <a:ext cx="5256584" cy="2953437"/>
              </a:xfrm>
              <a:prstGeom prst="rect">
                <a:avLst/>
              </a:prstGeom>
              <a:blipFill rotWithShape="0">
                <a:blip r:embed="rId4"/>
                <a:stretch>
                  <a:fillRect l="-1043" t="-825" r="-1622" b="-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1.4 – Calculating With Powers (Indices)</a:t>
            </a:r>
            <a:endParaRPr lang="en-GB" sz="36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2812" y="1235805"/>
            <a:ext cx="5245292" cy="1596783"/>
            <a:chOff x="150164" y="6494199"/>
            <a:chExt cx="5245292" cy="15967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 flipH="1">
                  <a:off x="150164" y="6671170"/>
                  <a:ext cx="5245292" cy="141981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en-US" sz="11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inverse of a cube is the cube root. 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4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8, so the cube root of 8 is </a:t>
                  </a:r>
                  <a14:m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8 </m:t>
                          </m:r>
                        </m:e>
                      </m:rad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71170"/>
                  <a:ext cx="5245292" cy="141981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Pentagon 14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flipH="1">
            <a:off x="251520" y="5908627"/>
            <a:ext cx="51968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 communication hint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 brackets [ ] make the inner and outer brackets easier to see.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955705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970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9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176772" cy="5335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2" indent="-51435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14400" algn="l"/>
                    <a:tab pos="2743200" algn="l"/>
                  </a:tabLst>
                </a:pPr>
                <a:r>
                  <a:rPr lang="en-US" sz="2400" dirty="0" smtClean="0"/>
                  <a:t>Work out these. Use a calculator to check your answers.</a:t>
                </a:r>
              </a:p>
              <a:p>
                <a:pPr marL="457200" lvl="2" indent="-457200">
                  <a:lnSpc>
                    <a:spcPts val="45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+32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</m:oMath>
                </a14:m>
                <a:endParaRPr lang="en-US" sz="2400" dirty="0" smtClean="0"/>
              </a:p>
              <a:p>
                <a:pPr marL="457200" lvl="2" indent="-457200">
                  <a:lnSpc>
                    <a:spcPts val="45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+52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</m:oMath>
                </a14:m>
                <a:endParaRPr lang="en-US" sz="2400" dirty="0" smtClean="0"/>
              </a:p>
              <a:p>
                <a:pPr marL="457200" lvl="2" indent="-457200">
                  <a:lnSpc>
                    <a:spcPts val="45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2743200" algn="l"/>
                  </a:tabLst>
                </a:pPr>
                <a:r>
                  <a:rPr lang="en-US" sz="2400" dirty="0" smtClean="0">
                    <a:cs typeface="Arial" panose="020B0604020202020204" pitchFamily="34" charset="0"/>
                  </a:rPr>
                  <a:t>43 -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−27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</m:oMath>
                </a14:m>
                <a:endParaRPr lang="en-US" sz="2400" dirty="0" smtClean="0"/>
              </a:p>
              <a:p>
                <a:pPr marL="457200" lvl="2" indent="-457200">
                  <a:lnSpc>
                    <a:spcPts val="45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2743200" algn="l"/>
                  </a:tabLst>
                </a:pPr>
                <a:r>
                  <a:rPr lang="en-US" sz="2400" dirty="0" smtClean="0">
                    <a:cs typeface="Arial" panose="020B0604020202020204" pitchFamily="34" charset="0"/>
                  </a:rPr>
                  <a:t>33 -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en-US" sz="2400" b="0" i="0" baseline="300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2400" baseline="30000" dirty="0" smtClean="0"/>
              </a:p>
              <a:p>
                <a:pPr marL="457200" lvl="2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a:rPr lang="en-US" sz="24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27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rad>
                      </m:e>
                    </m:rad>
                  </m:oMath>
                </a14:m>
                <a:endParaRPr lang="en-US" sz="2400" dirty="0" smtClean="0">
                  <a:cs typeface="Arial" panose="020B0604020202020204" pitchFamily="34" charset="0"/>
                </a:endParaRPr>
              </a:p>
              <a:p>
                <a:pPr marL="457200" lvl="2" indent="-457200">
                  <a:lnSpc>
                    <a:spcPts val="67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8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a:rPr lang="en-US" sz="2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27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a:rPr lang="en-US" sz="2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−8 </m:t>
                            </m:r>
                          </m:e>
                        </m:rad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/>
              </a:p>
              <a:p>
                <a:pPr marL="457200" lvl="2" indent="-457200">
                  <a:lnSpc>
                    <a:spcPts val="67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a:rPr lang="en-US" sz="2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125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a:rPr lang="en-US" sz="2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8 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176772" cy="5335500"/>
              </a:xfrm>
              <a:prstGeom prst="rect">
                <a:avLst/>
              </a:prstGeom>
              <a:blipFill rotWithShape="0">
                <a:blip r:embed="rId4"/>
                <a:stretch>
                  <a:fillRect l="-1531" t="-799" r="-2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1.4 – Calculating With Powers (Indices)</a:t>
            </a:r>
            <a:endParaRPr lang="en-GB" sz="3600" b="1" dirty="0" smtClean="0"/>
          </a:p>
        </p:txBody>
      </p:sp>
      <p:sp>
        <p:nvSpPr>
          <p:cNvPr id="10" name="Rectangle 9"/>
          <p:cNvSpPr/>
          <p:nvPr/>
        </p:nvSpPr>
        <p:spPr>
          <a:xfrm flipH="1">
            <a:off x="3419872" y="2780928"/>
            <a:ext cx="2008420" cy="1015663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Q5a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 the priority of operations.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flipH="1">
            <a:off x="3419872" y="4278575"/>
            <a:ext cx="2008420" cy="224676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Q5e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 square root applies to the whole calculation. Work out the cube root first.</a:t>
            </a:r>
          </a:p>
        </p:txBody>
      </p:sp>
    </p:spTree>
    <p:extLst>
      <p:ext uri="{BB962C8B-B14F-4D97-AF65-F5344CB8AC3E}">
        <p14:creationId xmlns:p14="http://schemas.microsoft.com/office/powerpoint/2010/main" val="2519553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9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328592" cy="5511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2" indent="-5143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14400" algn="l"/>
                    <a:tab pos="2743200" algn="l"/>
                  </a:tabLst>
                </a:pPr>
                <a:r>
                  <a:rPr lang="en-US" sz="2300" dirty="0" smtClean="0"/>
                  <a:t>Work out</a:t>
                </a:r>
              </a:p>
              <a:p>
                <a:pPr marL="914400" lvl="3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000250" algn="l"/>
                    <a:tab pos="320040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g>
                      <m:e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  <m:r>
                          <a:rPr lang="en-US" sz="23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300" dirty="0" smtClean="0"/>
                  <a:t>	</a:t>
                </a:r>
                <a:r>
                  <a:rPr lang="en-US" sz="23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3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g>
                      <m:e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  <m:r>
                          <a:rPr lang="en-US" sz="23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300" dirty="0" smtClean="0"/>
                  <a:t>	</a:t>
                </a:r>
                <a:r>
                  <a:rPr lang="en-US" sz="23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23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g>
                      <m:e>
                        <m: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100 000</m:t>
                        </m:r>
                        <m:r>
                          <a:rPr lang="en-US" sz="23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300" dirty="0" smtClean="0"/>
                  <a:t/>
                </a:r>
                <a:br>
                  <a:rPr lang="en-US" sz="23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300" dirty="0" smtClean="0"/>
              </a:p>
              <a:p>
                <a:pPr marL="514350" lvl="2" indent="-5143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14400" algn="l"/>
                    <a:tab pos="2743200" algn="l"/>
                  </a:tabLst>
                </a:pPr>
                <a:r>
                  <a:rPr lang="en-US" sz="23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Work out </a:t>
                </a:r>
                <a:endParaRPr lang="en-US" sz="2300" dirty="0" smtClean="0"/>
              </a:p>
              <a:p>
                <a:pPr marL="1428750" lvl="4" indent="-514350">
                  <a:buClr>
                    <a:srgbClr val="C00000"/>
                  </a:buClr>
                  <a:buFont typeface="+mj-lt"/>
                  <a:buAutoNum type="romanLcPeriod"/>
                  <a:tabLst>
                    <a:tab pos="914400" algn="l"/>
                    <a:tab pos="3200400" algn="l"/>
                  </a:tabLst>
                </a:pPr>
                <a:r>
                  <a:rPr lang="en-US" sz="2300" dirty="0" smtClean="0"/>
                  <a:t>10</a:t>
                </a:r>
                <a:r>
                  <a:rPr lang="en-US" sz="2300" baseline="30000" dirty="0" smtClean="0"/>
                  <a:t>3</a:t>
                </a:r>
                <a:r>
                  <a:rPr lang="en-US" sz="2300" dirty="0" smtClean="0"/>
                  <a:t> x 10</a:t>
                </a:r>
                <a:r>
                  <a:rPr lang="en-US" sz="2300" baseline="30000" dirty="0" smtClean="0"/>
                  <a:t>2</a:t>
                </a:r>
                <a:r>
                  <a:rPr lang="en-US" sz="2300" dirty="0" smtClean="0"/>
                  <a:t>	</a:t>
                </a:r>
                <a:r>
                  <a:rPr lang="en-US" sz="2300" dirty="0" smtClean="0">
                    <a:solidFill>
                      <a:srgbClr val="C00000"/>
                    </a:solidFill>
                  </a:rPr>
                  <a:t>ii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10</a:t>
                </a:r>
                <a:r>
                  <a:rPr lang="en-US" sz="2300" baseline="30000" dirty="0"/>
                  <a:t>5</a:t>
                </a:r>
              </a:p>
              <a:p>
                <a:pPr marL="1428750" lvl="4" indent="-514350">
                  <a:buClr>
                    <a:srgbClr val="C00000"/>
                  </a:buClr>
                  <a:buFont typeface="+mj-lt"/>
                  <a:buAutoNum type="romanLcPeriod" startAt="3"/>
                  <a:tabLst>
                    <a:tab pos="914400" algn="l"/>
                    <a:tab pos="2743200" algn="l"/>
                    <a:tab pos="3143250" algn="l"/>
                  </a:tabLst>
                </a:pPr>
                <a:r>
                  <a:rPr lang="en-US" sz="2300" dirty="0" smtClean="0"/>
                  <a:t>10</a:t>
                </a:r>
                <a:r>
                  <a:rPr lang="en-US" sz="2300" baseline="30000" dirty="0" smtClean="0"/>
                  <a:t>6</a:t>
                </a:r>
                <a:r>
                  <a:rPr lang="en-US" sz="2300" dirty="0" smtClean="0"/>
                  <a:t> x 10</a:t>
                </a:r>
                <a:r>
                  <a:rPr lang="en-US" sz="2300" baseline="30000" dirty="0" smtClean="0"/>
                  <a:t>2</a:t>
                </a:r>
                <a:r>
                  <a:rPr lang="en-US" sz="2300" dirty="0" smtClean="0"/>
                  <a:t> 		</a:t>
                </a:r>
                <a:r>
                  <a:rPr lang="en-US" sz="2300" dirty="0" smtClean="0">
                    <a:solidFill>
                      <a:srgbClr val="C00000"/>
                    </a:solidFill>
                  </a:rPr>
                  <a:t>iv</a:t>
                </a:r>
                <a:r>
                  <a:rPr lang="en-US" sz="2300" dirty="0" smtClean="0"/>
                  <a:t> 10</a:t>
                </a:r>
                <a:r>
                  <a:rPr lang="en-US" sz="2300" baseline="30000" dirty="0" smtClean="0"/>
                  <a:t>8</a:t>
                </a:r>
                <a:endParaRPr lang="en-US" sz="2300" baseline="30000" dirty="0"/>
              </a:p>
              <a:p>
                <a:pPr marL="857250" lvl="3" indent="-4000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300" dirty="0" smtClean="0"/>
                  <a:t>How </a:t>
                </a:r>
                <a:r>
                  <a:rPr lang="en-US" sz="2300" dirty="0"/>
                  <a:t>can you work out the answers to part </a:t>
                </a:r>
                <a:r>
                  <a:rPr lang="en-US" sz="2300" b="1" dirty="0"/>
                  <a:t>a</a:t>
                </a:r>
                <a:r>
                  <a:rPr lang="en-US" sz="2300" dirty="0"/>
                  <a:t> by using the indices of the powers you are </a:t>
                </a:r>
                <a:r>
                  <a:rPr lang="en-US" sz="2300" dirty="0" smtClean="0"/>
                  <a:t>multiplying?</a:t>
                </a:r>
              </a:p>
              <a:p>
                <a:pPr marL="857250" lvl="3" indent="-4000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300" dirty="0" smtClean="0"/>
                  <a:t>Check </a:t>
                </a:r>
                <a:r>
                  <a:rPr lang="en-US" sz="2300" dirty="0"/>
                  <a:t>your rule works </a:t>
                </a:r>
                <a:r>
                  <a:rPr lang="en-US" sz="2300" dirty="0" smtClean="0"/>
                  <a:t>for</a:t>
                </a:r>
                <a:endParaRPr lang="en-US" sz="2300" dirty="0"/>
              </a:p>
              <a:p>
                <a:pPr marL="1314450" lvl="4" indent="-400050">
                  <a:buClr>
                    <a:srgbClr val="C00000"/>
                  </a:buClr>
                  <a:buFont typeface="+mj-lt"/>
                  <a:buAutoNum type="romanLcPeriod"/>
                  <a:tabLst>
                    <a:tab pos="914400" algn="l"/>
                    <a:tab pos="3200400" algn="l"/>
                  </a:tabLst>
                </a:pPr>
                <a:r>
                  <a:rPr lang="en-US" sz="2300" dirty="0" smtClean="0"/>
                  <a:t>10</a:t>
                </a:r>
                <a:r>
                  <a:rPr lang="en-US" sz="2300" baseline="30000" dirty="0" smtClean="0"/>
                  <a:t>3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x 10</a:t>
                </a:r>
                <a:r>
                  <a:rPr lang="en-US" sz="2300" baseline="30000" dirty="0"/>
                  <a:t>4</a:t>
                </a:r>
                <a:r>
                  <a:rPr lang="en-US" sz="2300" dirty="0"/>
                  <a:t> </a:t>
                </a:r>
                <a:r>
                  <a:rPr lang="en-US" sz="2300" dirty="0" smtClean="0"/>
                  <a:t>	</a:t>
                </a:r>
              </a:p>
              <a:p>
                <a:pPr marL="1314450" lvl="4" indent="-400050">
                  <a:buClr>
                    <a:srgbClr val="C00000"/>
                  </a:buClr>
                  <a:buFont typeface="+mj-lt"/>
                  <a:buAutoNum type="romanLcPeriod"/>
                  <a:tabLst>
                    <a:tab pos="914400" algn="l"/>
                    <a:tab pos="3200400" algn="l"/>
                  </a:tabLst>
                </a:pPr>
                <a:r>
                  <a:rPr lang="en-US" sz="2300" dirty="0" smtClean="0"/>
                  <a:t>10</a:t>
                </a:r>
                <a:r>
                  <a:rPr lang="en-US" sz="2300" baseline="30000" dirty="0" smtClean="0"/>
                  <a:t>5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x 10 </a:t>
                </a:r>
                <a:endParaRPr lang="en-US" sz="2300" dirty="0" smtClean="0"/>
              </a:p>
              <a:p>
                <a:pPr marL="1314450" lvl="4" indent="-400050">
                  <a:buClr>
                    <a:srgbClr val="C00000"/>
                  </a:buClr>
                  <a:buFont typeface="+mj-lt"/>
                  <a:buAutoNum type="romanLcPeriod" startAt="3"/>
                  <a:tabLst>
                    <a:tab pos="914400" algn="l"/>
                    <a:tab pos="3200400" algn="l"/>
                  </a:tabLst>
                </a:pPr>
                <a:r>
                  <a:rPr lang="en-US" sz="2300" dirty="0" smtClean="0"/>
                  <a:t>10</a:t>
                </a:r>
                <a:r>
                  <a:rPr lang="en-US" sz="2300" baseline="30000" dirty="0" smtClean="0"/>
                  <a:t>-2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x </a:t>
                </a:r>
                <a:r>
                  <a:rPr lang="en-US" sz="2300" dirty="0" smtClean="0"/>
                  <a:t>10</a:t>
                </a:r>
                <a:r>
                  <a:rPr lang="en-US" sz="2300" baseline="30000" dirty="0" smtClean="0"/>
                  <a:t>-3</a:t>
                </a:r>
                <a:endParaRPr lang="en-US" sz="2300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328592" cy="5511765"/>
              </a:xfrm>
              <a:prstGeom prst="rect">
                <a:avLst/>
              </a:prstGeom>
              <a:blipFill rotWithShape="0">
                <a:blip r:embed="rId4"/>
                <a:stretch>
                  <a:fillRect l="-1373" t="-774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1.4 – Calculating With Powers (Indices)</a:t>
            </a:r>
            <a:endParaRPr lang="en-GB" sz="36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 flipH="1">
                <a:off x="251520" y="2106830"/>
                <a:ext cx="5176772" cy="530082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tabLst>
                    <a:tab pos="3143250" algn="l"/>
                  </a:tabLst>
                </a:pPr>
                <a:r>
                  <a:rPr lang="en-US" sz="2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Q7a </a:t>
                </a:r>
                <a:r>
                  <a:rPr lang="en-US" sz="2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6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4</a:t>
                </a:r>
                <a:r>
                  <a:rPr lang="en-US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= 16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2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g>
                      <m:e>
                        <m: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  <m:r>
                          <a:rPr lang="en-US" sz="2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= </a:t>
                </a:r>
                <a:endPara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1520" y="2106830"/>
                <a:ext cx="5176772" cy="5300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 flipH="1">
            <a:off x="3635896" y="5661248"/>
            <a:ext cx="1800200" cy="892552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3143250" algn="l"/>
              </a:tabLst>
            </a:pP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Q8c ii hint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143250" algn="l"/>
              </a:tabLst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 = 10</a:t>
            </a:r>
            <a:r>
              <a:rPr lang="en-US" sz="2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endParaRPr lang="en-US" sz="2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686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9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2" indent="-514350">
              <a:buClr>
                <a:srgbClr val="C00000"/>
              </a:buClr>
              <a:buFont typeface="+mj-lt"/>
              <a:buAutoNum type="arabicPeriod" startAt="9"/>
              <a:tabLst>
                <a:tab pos="914400" algn="l"/>
                <a:tab pos="2743200" algn="l"/>
              </a:tabLst>
            </a:pPr>
            <a:r>
              <a:rPr lang="en-US" sz="2800" dirty="0"/>
              <a:t>Write each product as a single power.</a:t>
            </a:r>
          </a:p>
          <a:p>
            <a:pPr marL="914400" lvl="3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/>
              <a:t>3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x 3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	</a:t>
            </a:r>
            <a:r>
              <a:rPr lang="en-US" sz="2800" dirty="0" smtClean="0">
                <a:solidFill>
                  <a:srgbClr val="C00000"/>
                </a:solidFill>
              </a:rPr>
              <a:t>b.</a:t>
            </a:r>
            <a:r>
              <a:rPr lang="en-US" sz="2800" dirty="0" smtClean="0"/>
              <a:t> 4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x 4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 	</a:t>
            </a:r>
          </a:p>
          <a:p>
            <a:pPr marL="971550" lvl="3" indent="-514350">
              <a:buClr>
                <a:srgbClr val="C00000"/>
              </a:buClr>
              <a:buFont typeface="+mj-lt"/>
              <a:buAutoNum type="alphaLcPeriod" startAt="3"/>
              <a:tabLst>
                <a:tab pos="2171700" algn="l"/>
                <a:tab pos="2343150" algn="l"/>
              </a:tabLst>
            </a:pPr>
            <a:r>
              <a:rPr lang="en-US" sz="2800" dirty="0" smtClean="0"/>
              <a:t>9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/>
              <a:t>x </a:t>
            </a:r>
            <a:r>
              <a:rPr lang="en-US" sz="2800" dirty="0" smtClean="0"/>
              <a:t>9</a:t>
            </a:r>
            <a:r>
              <a:rPr lang="en-US" sz="2800" baseline="30000" dirty="0" smtClean="0"/>
              <a:t>4</a:t>
            </a:r>
            <a:br>
              <a:rPr lang="en-US" sz="2800" baseline="30000" dirty="0" smtClean="0"/>
            </a:br>
            <a:endParaRPr lang="en-US" sz="2800" baseline="30000" dirty="0" smtClean="0"/>
          </a:p>
          <a:p>
            <a:pPr marL="971550" lvl="3" indent="-514350">
              <a:buClr>
                <a:srgbClr val="C00000"/>
              </a:buClr>
              <a:buFont typeface="+mj-lt"/>
              <a:buAutoNum type="alphaLcPeriod" startAt="3"/>
              <a:tabLst>
                <a:tab pos="2171700" algn="l"/>
                <a:tab pos="2343150" algn="l"/>
              </a:tabLst>
            </a:pPr>
            <a:r>
              <a:rPr lang="en-US" sz="2800" baseline="30000" dirty="0" smtClean="0"/>
              <a:t/>
            </a:r>
            <a:br>
              <a:rPr lang="en-US" sz="2800" baseline="30000" dirty="0" smtClean="0"/>
            </a:br>
            <a:r>
              <a:rPr lang="en-US" sz="2800" baseline="30000" dirty="0" smtClean="0"/>
              <a:t/>
            </a:r>
            <a:br>
              <a:rPr lang="en-US" sz="2800" baseline="30000" dirty="0" smtClean="0"/>
            </a:br>
            <a:r>
              <a:rPr lang="en-US" sz="2800" baseline="30000" dirty="0" smtClean="0"/>
              <a:t/>
            </a:r>
            <a:br>
              <a:rPr lang="en-US" sz="2800" baseline="30000" dirty="0" smtClean="0"/>
            </a:br>
            <a:r>
              <a:rPr lang="en-US" sz="2800" baseline="30000" dirty="0" smtClean="0"/>
              <a:t/>
            </a:r>
            <a:br>
              <a:rPr lang="en-US" sz="2800" baseline="30000" dirty="0" smtClean="0"/>
            </a:br>
            <a:endParaRPr lang="en-US" sz="2800" baseline="30000" dirty="0" smtClean="0"/>
          </a:p>
          <a:p>
            <a:pPr marL="457200" lvl="2" indent="-457200">
              <a:buClr>
                <a:srgbClr val="C00000"/>
              </a:buClr>
              <a:buFont typeface="+mj-lt"/>
              <a:buAutoNum type="arabicPeriod" startAt="9"/>
              <a:tabLst>
                <a:tab pos="2171700" algn="l"/>
                <a:tab pos="2343150" algn="l"/>
              </a:tabLst>
            </a:pPr>
            <a:r>
              <a:rPr lang="en-US" sz="2800" dirty="0"/>
              <a:t>Find the value of </a:t>
            </a:r>
            <a:r>
              <a:rPr lang="en-US" sz="2800" i="1" dirty="0"/>
              <a:t>a</a:t>
            </a:r>
            <a:r>
              <a:rPr lang="en-US" sz="2800" dirty="0"/>
              <a:t>.</a:t>
            </a:r>
          </a:p>
          <a:p>
            <a:pPr marL="914400" lvl="3" indent="-457200">
              <a:buClr>
                <a:srgbClr val="C00000"/>
              </a:buClr>
              <a:buFont typeface="+mj-lt"/>
              <a:buAutoNum type="alphaLcPeriod"/>
              <a:tabLst>
                <a:tab pos="2171700" algn="l"/>
                <a:tab pos="2343150" algn="l"/>
              </a:tabLst>
            </a:pPr>
            <a:r>
              <a:rPr lang="en-US" sz="2800" dirty="0" smtClean="0"/>
              <a:t>8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x 8</a:t>
            </a:r>
            <a:r>
              <a:rPr lang="en-US" sz="2800" i="1" baseline="30000" dirty="0" smtClean="0"/>
              <a:t>a</a:t>
            </a:r>
            <a:r>
              <a:rPr lang="en-US" sz="2800" dirty="0" smtClean="0"/>
              <a:t> = 8</a:t>
            </a:r>
            <a:r>
              <a:rPr lang="en-US" sz="2800" baseline="30000" dirty="0" smtClean="0"/>
              <a:t>7</a:t>
            </a:r>
            <a:r>
              <a:rPr lang="en-US" sz="2800" dirty="0" smtClean="0"/>
              <a:t> 	</a:t>
            </a:r>
          </a:p>
          <a:p>
            <a:pPr marL="914400" lvl="3" indent="-457200">
              <a:buClr>
                <a:srgbClr val="C00000"/>
              </a:buClr>
              <a:buFont typeface="+mj-lt"/>
              <a:buAutoNum type="alphaLcPeriod"/>
              <a:tabLst>
                <a:tab pos="2171700" algn="l"/>
                <a:tab pos="2343150" algn="l"/>
              </a:tabLst>
            </a:pPr>
            <a:r>
              <a:rPr lang="en-US" sz="2800" dirty="0" smtClean="0"/>
              <a:t>6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</a:t>
            </a:r>
            <a:r>
              <a:rPr lang="en-US" sz="2800" dirty="0"/>
              <a:t>x </a:t>
            </a:r>
            <a:r>
              <a:rPr lang="en-US" sz="2800" dirty="0" smtClean="0"/>
              <a:t>6</a:t>
            </a:r>
            <a:r>
              <a:rPr lang="en-US" sz="2800" i="1" baseline="30000" dirty="0" smtClean="0"/>
              <a:t>a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6</a:t>
            </a:r>
            <a:r>
              <a:rPr lang="en-US" sz="2800" baseline="30000" dirty="0" smtClean="0"/>
              <a:t>7</a:t>
            </a:r>
            <a:r>
              <a:rPr lang="en-US" sz="2800" dirty="0" smtClean="0"/>
              <a:t> </a:t>
            </a:r>
          </a:p>
          <a:p>
            <a:pPr marL="914400" lvl="3" indent="-457200">
              <a:buClr>
                <a:srgbClr val="C00000"/>
              </a:buClr>
              <a:buFont typeface="+mj-lt"/>
              <a:buAutoNum type="alphaLcPeriod"/>
              <a:tabLst>
                <a:tab pos="2171700" algn="l"/>
                <a:tab pos="2343150" algn="l"/>
              </a:tabLst>
            </a:pPr>
            <a:r>
              <a:rPr lang="en-US" sz="2800" dirty="0" smtClean="0"/>
              <a:t>2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x 2</a:t>
            </a:r>
            <a:r>
              <a:rPr lang="en-US" sz="2800" i="1" baseline="30000" dirty="0" smtClean="0"/>
              <a:t>a</a:t>
            </a:r>
            <a:r>
              <a:rPr lang="en-US" sz="2800" dirty="0" smtClean="0"/>
              <a:t> </a:t>
            </a:r>
            <a:r>
              <a:rPr lang="en-US" sz="2800" dirty="0"/>
              <a:t>= 2</a:t>
            </a:r>
            <a:r>
              <a:rPr lang="en-US" sz="2800" baseline="30000" dirty="0"/>
              <a:t>10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1.4 – Calculating With Powers (Indices)</a:t>
            </a:r>
            <a:endParaRPr lang="en-GB" sz="36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94180" y="3068960"/>
            <a:ext cx="5141916" cy="1363796"/>
            <a:chOff x="150164" y="6494199"/>
            <a:chExt cx="5141916" cy="1363796"/>
          </a:xfrm>
        </p:grpSpPr>
        <p:sp>
          <p:nvSpPr>
            <p:cNvPr id="15" name="Rectangle 14"/>
            <p:cNvSpPr/>
            <p:nvPr/>
          </p:nvSpPr>
          <p:spPr>
            <a:xfrm flipH="1">
              <a:off x="150164" y="6673055"/>
              <a:ext cx="5141916" cy="11849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multiply, add the indices </a:t>
              </a:r>
              <a:r>
                <a:rPr lang="en-US" sz="2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800" baseline="30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 </a:t>
              </a:r>
              <a:r>
                <a:rPr lang="en-US" sz="2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800" baseline="30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8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2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800" baseline="30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8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n</a:t>
              </a:r>
              <a:endPara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3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2591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10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3285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2" indent="-571500">
              <a:buClr>
                <a:srgbClr val="C00000"/>
              </a:buClr>
              <a:buFont typeface="+mj-lt"/>
              <a:buAutoNum type="arabicPeriod" startAt="11"/>
              <a:tabLst>
                <a:tab pos="914400" algn="l"/>
                <a:tab pos="2743200" algn="l"/>
              </a:tabLst>
            </a:pPr>
            <a:r>
              <a:rPr lang="en-US" sz="2500" dirty="0"/>
              <a:t>Write these calculations as a single power. Give your answers in index form,</a:t>
            </a:r>
          </a:p>
          <a:p>
            <a:pPr marL="1028700" lvl="3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500" dirty="0" smtClean="0"/>
              <a:t>27 x 3</a:t>
            </a:r>
            <a:r>
              <a:rPr lang="en-US" sz="2500" baseline="30000" dirty="0" smtClean="0"/>
              <a:t>5</a:t>
            </a:r>
            <a:r>
              <a:rPr lang="en-US" sz="2500" dirty="0" smtClean="0"/>
              <a:t> = 3</a:t>
            </a:r>
            <a:r>
              <a:rPr lang="en-US" sz="2500" baseline="30000" dirty="0" smtClean="0">
                <a:sym typeface="Wingdings" panose="05000000000000000000" pitchFamily="2" charset="2"/>
              </a:rPr>
              <a:t> </a:t>
            </a:r>
            <a:r>
              <a:rPr lang="en-US" sz="2500" dirty="0" smtClean="0"/>
              <a:t>x 3</a:t>
            </a:r>
            <a:r>
              <a:rPr lang="en-US" sz="2500" baseline="30000" dirty="0" smtClean="0"/>
              <a:t>5</a:t>
            </a:r>
            <a:r>
              <a:rPr lang="en-US" sz="2500" dirty="0" smtClean="0"/>
              <a:t> = 3</a:t>
            </a:r>
            <a:r>
              <a:rPr lang="en-US" sz="2500" baseline="30000" dirty="0" smtClean="0">
                <a:sym typeface="Wingdings" panose="05000000000000000000" pitchFamily="2" charset="2"/>
              </a:rPr>
              <a:t></a:t>
            </a:r>
            <a:r>
              <a:rPr lang="en-US" sz="2500" dirty="0" smtClean="0"/>
              <a:t> </a:t>
            </a:r>
          </a:p>
          <a:p>
            <a:pPr marL="1028700" lvl="3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743200" algn="l"/>
              </a:tabLst>
            </a:pPr>
            <a:r>
              <a:rPr lang="en-US" sz="2500" dirty="0" smtClean="0"/>
              <a:t>4</a:t>
            </a:r>
            <a:r>
              <a:rPr lang="en-US" sz="2500" baseline="30000" dirty="0" smtClean="0"/>
              <a:t>3</a:t>
            </a:r>
            <a:r>
              <a:rPr lang="en-US" sz="2500" dirty="0" smtClean="0"/>
              <a:t> x 64 	</a:t>
            </a:r>
            <a:r>
              <a:rPr lang="en-US" sz="2500" dirty="0" smtClean="0">
                <a:solidFill>
                  <a:srgbClr val="C00000"/>
                </a:solidFill>
              </a:rPr>
              <a:t>c.</a:t>
            </a:r>
            <a:r>
              <a:rPr lang="en-US" sz="2500" dirty="0" smtClean="0"/>
              <a:t>  5 x 125</a:t>
            </a:r>
            <a:endParaRPr lang="en-US" sz="2500" dirty="0"/>
          </a:p>
          <a:p>
            <a:pPr marL="1028700" lvl="3" indent="-457200">
              <a:buClr>
                <a:srgbClr val="C00000"/>
              </a:buClr>
              <a:buFont typeface="+mj-lt"/>
              <a:buAutoNum type="alphaLcPeriod" startAt="4"/>
              <a:tabLst>
                <a:tab pos="914400" algn="l"/>
                <a:tab pos="2743200" algn="l"/>
              </a:tabLst>
            </a:pPr>
            <a:r>
              <a:rPr lang="en-US" sz="2500" dirty="0" smtClean="0"/>
              <a:t>32 x 4 	</a:t>
            </a:r>
            <a:r>
              <a:rPr lang="en-US" sz="2500" dirty="0" smtClean="0">
                <a:solidFill>
                  <a:srgbClr val="C00000"/>
                </a:solidFill>
              </a:rPr>
              <a:t>e.</a:t>
            </a:r>
            <a:r>
              <a:rPr lang="en-US" sz="2500" dirty="0" smtClean="0"/>
              <a:t> 8 x 8 x 8 </a:t>
            </a:r>
          </a:p>
          <a:p>
            <a:pPr marL="1028700" lvl="3" indent="-457200">
              <a:buClr>
                <a:srgbClr val="C00000"/>
              </a:buClr>
              <a:buFont typeface="+mj-lt"/>
              <a:buAutoNum type="alphaLcPeriod" startAt="6"/>
              <a:tabLst>
                <a:tab pos="914400" algn="l"/>
                <a:tab pos="2743200" algn="l"/>
              </a:tabLst>
            </a:pPr>
            <a:r>
              <a:rPr lang="en-US" sz="2500" dirty="0" smtClean="0"/>
              <a:t>9 x 27 x 3</a:t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  <a:p>
            <a:pPr marL="571500" lvl="2" indent="-457200">
              <a:buClr>
                <a:srgbClr val="C00000"/>
              </a:buClr>
              <a:buFont typeface="+mj-lt"/>
              <a:buAutoNum type="arabicPeriod" startAt="14"/>
              <a:tabLst>
                <a:tab pos="914400" algn="l"/>
                <a:tab pos="2743200" algn="l"/>
              </a:tabLst>
            </a:pPr>
            <a:r>
              <a:rPr lang="en-US" sz="2500" dirty="0"/>
              <a:t>Find the value of a</a:t>
            </a:r>
            <a:r>
              <a:rPr lang="en-US" sz="2500" dirty="0" smtClean="0"/>
              <a:t>.</a:t>
            </a:r>
          </a:p>
          <a:p>
            <a:pPr marL="1028700" lvl="3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981325" algn="l"/>
              </a:tabLst>
            </a:pPr>
            <a:r>
              <a:rPr lang="en-US" sz="2500" dirty="0" smtClean="0"/>
              <a:t>9</a:t>
            </a:r>
            <a:r>
              <a:rPr lang="en-US" sz="2500" baseline="30000" dirty="0" smtClean="0"/>
              <a:t>6</a:t>
            </a:r>
            <a:r>
              <a:rPr lang="en-US" sz="2500" dirty="0" smtClean="0"/>
              <a:t> ÷ 9</a:t>
            </a:r>
            <a:r>
              <a:rPr lang="en-US" sz="2500" i="1" baseline="30000" dirty="0" smtClean="0"/>
              <a:t>a</a:t>
            </a:r>
            <a:r>
              <a:rPr lang="en-US" sz="2500" dirty="0" smtClean="0"/>
              <a:t> = 9</a:t>
            </a:r>
            <a:r>
              <a:rPr lang="en-US" sz="2500" baseline="30000" dirty="0" smtClean="0"/>
              <a:t>4</a:t>
            </a:r>
            <a:r>
              <a:rPr lang="en-US" sz="2500" dirty="0" smtClean="0"/>
              <a:t>	</a:t>
            </a:r>
            <a:r>
              <a:rPr lang="en-US" sz="2500" dirty="0" smtClean="0">
                <a:solidFill>
                  <a:srgbClr val="C00000"/>
                </a:solidFill>
              </a:rPr>
              <a:t>b.</a:t>
            </a:r>
            <a:r>
              <a:rPr lang="en-US" sz="2500" dirty="0" smtClean="0"/>
              <a:t> 4</a:t>
            </a:r>
            <a:r>
              <a:rPr lang="en-US" sz="2500" baseline="30000" dirty="0" smtClean="0"/>
              <a:t>5</a:t>
            </a:r>
            <a:r>
              <a:rPr lang="en-US" sz="2500" dirty="0" smtClean="0"/>
              <a:t> ÷ 4</a:t>
            </a:r>
            <a:r>
              <a:rPr lang="en-US" sz="2500" i="1" baseline="30000" dirty="0" smtClean="0"/>
              <a:t>a</a:t>
            </a:r>
            <a:r>
              <a:rPr lang="en-US" sz="2500" dirty="0" smtClean="0"/>
              <a:t> = 4</a:t>
            </a:r>
          </a:p>
          <a:p>
            <a:pPr marL="1028700" lvl="3" indent="-457200">
              <a:buClr>
                <a:srgbClr val="C00000"/>
              </a:buClr>
              <a:buFont typeface="+mj-lt"/>
              <a:buAutoNum type="alphaLcPeriod"/>
              <a:tabLst>
                <a:tab pos="914400" algn="l"/>
                <a:tab pos="2981325" algn="l"/>
              </a:tabLst>
            </a:pPr>
            <a:r>
              <a:rPr lang="en-US" sz="2500" dirty="0" smtClean="0"/>
              <a:t>7</a:t>
            </a:r>
            <a:r>
              <a:rPr lang="en-US" sz="2500" baseline="30000" dirty="0" smtClean="0"/>
              <a:t>6</a:t>
            </a:r>
            <a:r>
              <a:rPr lang="en-US" sz="2500" dirty="0" smtClean="0"/>
              <a:t> ÷ 7</a:t>
            </a:r>
            <a:r>
              <a:rPr lang="en-US" sz="2500" i="1" baseline="30000" dirty="0" smtClean="0"/>
              <a:t>a</a:t>
            </a:r>
            <a:r>
              <a:rPr lang="en-US" sz="2500" dirty="0" smtClean="0"/>
              <a:t> = 7</a:t>
            </a:r>
            <a:r>
              <a:rPr lang="en-US" sz="2500" baseline="30000" dirty="0" smtClean="0"/>
              <a:t>9</a:t>
            </a:r>
            <a:endParaRPr lang="en-US" sz="2500" baseline="30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1.4 – Calculating With Powers (Indices)</a:t>
            </a:r>
            <a:endParaRPr lang="en-GB" sz="36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3528" y="4003903"/>
            <a:ext cx="5141916" cy="1225297"/>
            <a:chOff x="150164" y="6494199"/>
            <a:chExt cx="5141916" cy="1225297"/>
          </a:xfrm>
        </p:grpSpPr>
        <p:sp>
          <p:nvSpPr>
            <p:cNvPr id="15" name="Rectangle 14"/>
            <p:cNvSpPr/>
            <p:nvPr/>
          </p:nvSpPr>
          <p:spPr>
            <a:xfrm flipH="1">
              <a:off x="150164" y="6719222"/>
              <a:ext cx="5141916" cy="10002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only add the indices when multiplying powers of the same number.</a:t>
              </a:r>
              <a:endParaRPr lang="en-US" sz="2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4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3047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382054" cy="739756"/>
          </a:xfrm>
        </p:spPr>
        <p:txBody>
          <a:bodyPr>
            <a:noAutofit/>
          </a:bodyPr>
          <a:lstStyle/>
          <a:p>
            <a:r>
              <a:rPr lang="en-GB" dirty="0" smtClean="0"/>
              <a:t>Contents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838528" y="695546"/>
            <a:ext cx="75780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vi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7188" r="20075" b="8000"/>
          <a:stretch/>
        </p:blipFill>
        <p:spPr>
          <a:xfrm>
            <a:off x="179512" y="1191947"/>
            <a:ext cx="8712968" cy="54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875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10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328592" cy="4053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2" indent="-5715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914400" algn="l"/>
                    <a:tab pos="2743200" algn="l"/>
                  </a:tabLst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Reasoning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marL="1028700" lvl="3" indent="-461963">
                  <a:buClr>
                    <a:srgbClr val="C00000"/>
                  </a:buClr>
                  <a:buFont typeface="+mj-lt"/>
                  <a:buAutoNum type="alphaLcPeriod"/>
                  <a:tabLst>
                    <a:tab pos="1316038" algn="l"/>
                    <a:tab pos="2743200" algn="l"/>
                  </a:tabLst>
                </a:pPr>
                <a:r>
                  <a:rPr lang="en-US" sz="20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sz="2000" dirty="0" smtClean="0"/>
                  <a:t> 	Work </a:t>
                </a:r>
                <a:r>
                  <a:rPr lang="en-US" sz="2000" dirty="0"/>
                  <a:t>out by </a:t>
                </a: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000" dirty="0" smtClean="0"/>
                  <a:t>cancelling</a:t>
                </a:r>
                <a:r>
                  <a:rPr lang="en-US" sz="2000" dirty="0"/>
                  <a:t>. Write </a:t>
                </a:r>
                <a:r>
                  <a:rPr lang="en-US" sz="2000" dirty="0" smtClean="0"/>
                  <a:t>	your </a:t>
                </a:r>
                <a:r>
                  <a:rPr lang="en-US" sz="2000" dirty="0"/>
                  <a:t>answer as a power of </a:t>
                </a:r>
                <a:r>
                  <a:rPr lang="en-US" sz="2000" dirty="0" smtClean="0"/>
                  <a:t>5.</a:t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rgbClr val="C00000"/>
                    </a:solidFill>
                  </a:rPr>
                  <a:t>ii</a:t>
                </a:r>
                <a:r>
                  <a:rPr lang="en-US" sz="2000" dirty="0" smtClean="0"/>
                  <a:t> 	Copy </a:t>
                </a:r>
                <a:r>
                  <a:rPr lang="en-US" sz="2000" dirty="0"/>
                  <a:t>and complete. 5</a:t>
                </a:r>
                <a:r>
                  <a:rPr lang="en-US" sz="2000" baseline="30000" dirty="0"/>
                  <a:t>5</a:t>
                </a:r>
                <a:r>
                  <a:rPr lang="en-US" sz="2000" dirty="0"/>
                  <a:t> + 5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= </a:t>
                </a:r>
                <a:r>
                  <a:rPr lang="en-US" sz="2000" dirty="0" smtClean="0"/>
                  <a:t>5</a:t>
                </a:r>
                <a:r>
                  <a:rPr lang="en-US" sz="2000" baseline="30000" dirty="0" smtClean="0">
                    <a:sym typeface="Wingdings" panose="05000000000000000000" pitchFamily="2" charset="2"/>
                  </a:rPr>
                  <a:t></a:t>
                </a:r>
                <a:endParaRPr lang="en-US" sz="2000" baseline="30000" dirty="0" smtClean="0"/>
              </a:p>
              <a:p>
                <a:pPr marL="1028700" lvl="3" indent="-461963">
                  <a:buClr>
                    <a:srgbClr val="C00000"/>
                  </a:buClr>
                  <a:buFont typeface="+mj-lt"/>
                  <a:buAutoNum type="alphaLcPeriod"/>
                  <a:tabLst>
                    <a:tab pos="1316038" algn="l"/>
                    <a:tab pos="2743200" algn="l"/>
                  </a:tabLst>
                </a:pPr>
                <a:r>
                  <a:rPr lang="en-US" sz="2000" dirty="0" smtClean="0"/>
                  <a:t>Copy </a:t>
                </a:r>
                <a:r>
                  <a:rPr lang="en-US" sz="2000" dirty="0"/>
                  <a:t>and </a:t>
                </a:r>
                <a:r>
                  <a:rPr lang="en-US" sz="2000" dirty="0" smtClean="0"/>
                  <a:t>complete 4</a:t>
                </a:r>
                <a:r>
                  <a:rPr lang="en-US" sz="2000" baseline="30000" dirty="0" smtClean="0"/>
                  <a:t>6</a:t>
                </a:r>
                <a:r>
                  <a:rPr lang="en-US" sz="2000" dirty="0" smtClean="0"/>
                  <a:t> x </a:t>
                </a:r>
                <a:r>
                  <a:rPr lang="en-US" sz="2000" dirty="0"/>
                  <a:t>4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=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4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4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= 4</a:t>
                </a:r>
                <a:r>
                  <a:rPr lang="en-US" sz="2000" baseline="30000" dirty="0" smtClean="0">
                    <a:sym typeface="Wingdings" panose="05000000000000000000" pitchFamily="2" charset="2"/>
                  </a:rPr>
                  <a:t></a:t>
                </a:r>
                <a:endParaRPr lang="en-US" sz="2000" dirty="0"/>
              </a:p>
              <a:p>
                <a:pPr marL="1028700" lvl="3" indent="-461963">
                  <a:buClr>
                    <a:srgbClr val="C00000"/>
                  </a:buClr>
                  <a:buFont typeface="+mj-lt"/>
                  <a:buAutoNum type="alphaLcPeriod"/>
                  <a:tabLst>
                    <a:tab pos="914400" algn="l"/>
                    <a:tab pos="2743200" algn="l"/>
                  </a:tabLst>
                </a:pPr>
                <a:r>
                  <a:rPr lang="en-US" sz="2000" dirty="0" smtClean="0"/>
                  <a:t>Work </a:t>
                </a:r>
                <a:r>
                  <a:rPr lang="en-US" sz="2000" dirty="0"/>
                  <a:t>out 6</a:t>
                </a:r>
                <a:r>
                  <a:rPr lang="en-US" sz="2000" baseline="30000" dirty="0"/>
                  <a:t>5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÷ 6</a:t>
                </a:r>
                <a:r>
                  <a:rPr lang="en-US" sz="2000" baseline="30000" dirty="0" smtClean="0"/>
                  <a:t>4</a:t>
                </a:r>
                <a:endParaRPr lang="en-US" sz="2000" baseline="30000" dirty="0"/>
              </a:p>
              <a:p>
                <a:pPr marL="566737" lvl="3">
                  <a:buClr>
                    <a:srgbClr val="C00000"/>
                  </a:buClr>
                  <a:tabLst>
                    <a:tab pos="914400" algn="l"/>
                    <a:tab pos="2743200" algn="l"/>
                  </a:tabLst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Discussion </a:t>
                </a:r>
                <a:r>
                  <a:rPr lang="en-US" sz="2000" dirty="0"/>
                  <a:t>How can you quickly find 7</a:t>
                </a:r>
                <a:r>
                  <a:rPr lang="en-US" sz="2000" baseline="30000" dirty="0"/>
                  <a:t>9</a:t>
                </a:r>
                <a:r>
                  <a:rPr lang="en-US" sz="2000" dirty="0"/>
                  <a:t> ÷</a:t>
                </a:r>
                <a:r>
                  <a:rPr lang="en-US" sz="2000" dirty="0" smtClean="0"/>
                  <a:t> 7</a:t>
                </a:r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without writing all the 7s?</a:t>
                </a:r>
              </a:p>
              <a:p>
                <a:pPr marL="571500" lvl="2" indent="-5715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914400" algn="l"/>
                    <a:tab pos="2743200" algn="l"/>
                  </a:tabLst>
                </a:pPr>
                <a:r>
                  <a:rPr lang="en-US" sz="2000" dirty="0" smtClean="0"/>
                  <a:t>Workout</a:t>
                </a:r>
                <a:endParaRPr lang="en-US" sz="2000" dirty="0"/>
              </a:p>
              <a:p>
                <a:pPr marL="804863" lvl="3" indent="-347663">
                  <a:buClr>
                    <a:srgbClr val="C00000"/>
                  </a:buClr>
                  <a:buFont typeface="+mj-lt"/>
                  <a:buAutoNum type="alphaLcPeriod"/>
                  <a:tabLst>
                    <a:tab pos="1938338" algn="l"/>
                  </a:tabLst>
                </a:pPr>
                <a:r>
                  <a:rPr lang="en-US" sz="2000" dirty="0" smtClean="0"/>
                  <a:t>7</a:t>
                </a:r>
                <a:r>
                  <a:rPr lang="en-US" sz="2000" baseline="30000" dirty="0" smtClean="0"/>
                  <a:t>6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+ 7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	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000" dirty="0" smtClean="0"/>
                  <a:t>  4</a:t>
                </a:r>
                <a:r>
                  <a:rPr lang="en-US" sz="2000" baseline="30000" dirty="0" smtClean="0"/>
                  <a:t>5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÷</a:t>
                </a:r>
                <a:r>
                  <a:rPr lang="en-US" sz="2000" dirty="0" smtClean="0"/>
                  <a:t> 4</a:t>
                </a:r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 	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2000" dirty="0" smtClean="0"/>
                  <a:t>  3</a:t>
                </a:r>
                <a:r>
                  <a:rPr lang="en-US" sz="2000" baseline="30000" dirty="0" smtClean="0"/>
                  <a:t>6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÷</a:t>
                </a:r>
                <a:r>
                  <a:rPr lang="en-US" sz="2000" dirty="0" smtClean="0"/>
                  <a:t> 3</a:t>
                </a:r>
                <a:r>
                  <a:rPr lang="en-US" sz="2000" baseline="30000" dirty="0" smtClean="0"/>
                  <a:t>5</a:t>
                </a:r>
                <a:endParaRPr lang="en-US" sz="2000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328592" cy="4053289"/>
              </a:xfrm>
              <a:prstGeom prst="rect">
                <a:avLst/>
              </a:prstGeom>
              <a:blipFill rotWithShape="0">
                <a:blip r:embed="rId4"/>
                <a:stretch>
                  <a:fillRect l="-1030" t="-602" b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1.4 – Calculating With Powers (Indices)</a:t>
            </a:r>
            <a:endParaRPr lang="en-GB" sz="36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94180" y="5301208"/>
            <a:ext cx="5141916" cy="1256074"/>
            <a:chOff x="150164" y="6494199"/>
            <a:chExt cx="5141916" cy="1256074"/>
          </a:xfrm>
        </p:grpSpPr>
        <p:sp>
          <p:nvSpPr>
            <p:cNvPr id="15" name="Rectangle 14"/>
            <p:cNvSpPr/>
            <p:nvPr/>
          </p:nvSpPr>
          <p:spPr>
            <a:xfrm flipH="1">
              <a:off x="150164" y="6719222"/>
              <a:ext cx="5141916" cy="10310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divide powers, subtract the indices</a:t>
              </a: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4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400" i="1" baseline="30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÷ </a:t>
              </a:r>
              <a:r>
                <a:rPr lang="en-US" sz="24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400" i="1" baseline="30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2400" i="1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- a</a:t>
              </a:r>
              <a:endParaRPr lang="en-US" sz="24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5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7146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10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lvl="2" indent="-512763">
              <a:buClr>
                <a:srgbClr val="C00000"/>
              </a:buClr>
              <a:buFont typeface="+mj-lt"/>
              <a:buAutoNum type="arabicPeriod" startAt="15"/>
              <a:tabLst>
                <a:tab pos="914400" algn="l"/>
                <a:tab pos="2743200" algn="l"/>
              </a:tabLst>
            </a:pPr>
            <a:r>
              <a:rPr lang="en-US" sz="2100" b="1" dirty="0">
                <a:solidFill>
                  <a:srgbClr val="FF0000"/>
                </a:solidFill>
              </a:rPr>
              <a:t>Problem-solving</a:t>
            </a:r>
          </a:p>
          <a:p>
            <a:pPr marL="914400" lvl="3" indent="-401638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100" dirty="0" smtClean="0"/>
              <a:t>Yu </a:t>
            </a:r>
            <a:r>
              <a:rPr lang="en-US" sz="2100" dirty="0"/>
              <a:t>multiplies three powers of 9 together.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9</a:t>
            </a:r>
            <a:r>
              <a:rPr lang="en-US" sz="2100" baseline="30000" dirty="0" smtClean="0">
                <a:sym typeface="Wingdings" panose="05000000000000000000" pitchFamily="2" charset="2"/>
              </a:rPr>
              <a:t></a:t>
            </a:r>
            <a:r>
              <a:rPr lang="en-US" sz="2100" dirty="0" smtClean="0"/>
              <a:t> </a:t>
            </a:r>
            <a:r>
              <a:rPr lang="en-US" sz="2100" dirty="0"/>
              <a:t>x 9</a:t>
            </a:r>
            <a:r>
              <a:rPr lang="en-US" sz="2100" baseline="30000" dirty="0">
                <a:sym typeface="Wingdings" panose="05000000000000000000" pitchFamily="2" charset="2"/>
              </a:rPr>
              <a:t></a:t>
            </a:r>
            <a:r>
              <a:rPr lang="en-US" sz="2100" dirty="0" smtClean="0"/>
              <a:t> </a:t>
            </a:r>
            <a:r>
              <a:rPr lang="en-US" sz="2100" dirty="0"/>
              <a:t>x 9</a:t>
            </a:r>
            <a:r>
              <a:rPr lang="en-US" sz="2100" baseline="30000" dirty="0">
                <a:sym typeface="Wingdings" panose="05000000000000000000" pitchFamily="2" charset="2"/>
              </a:rPr>
              <a:t></a:t>
            </a:r>
            <a:r>
              <a:rPr lang="en-US" sz="2100" dirty="0" smtClean="0"/>
              <a:t> </a:t>
            </a:r>
            <a:r>
              <a:rPr lang="en-US" sz="2100" dirty="0"/>
              <a:t>= </a:t>
            </a:r>
            <a:r>
              <a:rPr lang="en-US" sz="2100" dirty="0" smtClean="0"/>
              <a:t>9</a:t>
            </a:r>
            <a:r>
              <a:rPr lang="en-US" sz="2100" baseline="30000" dirty="0" smtClean="0"/>
              <a:t>12</a:t>
            </a:r>
            <a:br>
              <a:rPr lang="en-US" sz="2100" baseline="30000" dirty="0" smtClean="0"/>
            </a:br>
            <a:r>
              <a:rPr lang="en-US" sz="2100" dirty="0" smtClean="0"/>
              <a:t>What </a:t>
            </a:r>
            <a:r>
              <a:rPr lang="en-US" sz="2100" dirty="0"/>
              <a:t>could the three powers be when</a:t>
            </a:r>
          </a:p>
          <a:p>
            <a:pPr marL="1316038" lvl="4" indent="-346075">
              <a:buClr>
                <a:srgbClr val="C00000"/>
              </a:buClr>
              <a:buFont typeface="+mj-lt"/>
              <a:buAutoNum type="romanLcPeriod"/>
              <a:tabLst>
                <a:tab pos="2743200" algn="l"/>
              </a:tabLst>
            </a:pPr>
            <a:r>
              <a:rPr lang="en-US" sz="2100" dirty="0" smtClean="0"/>
              <a:t>all </a:t>
            </a:r>
            <a:r>
              <a:rPr lang="en-US" sz="2100" dirty="0"/>
              <a:t>three powers are different</a:t>
            </a:r>
          </a:p>
          <a:p>
            <a:pPr marL="1316038" lvl="4" indent="-346075">
              <a:buClr>
                <a:srgbClr val="C00000"/>
              </a:buClr>
              <a:buFont typeface="+mj-lt"/>
              <a:buAutoNum type="romanLcPeriod"/>
              <a:tabLst>
                <a:tab pos="2743200" algn="l"/>
              </a:tabLst>
            </a:pPr>
            <a:r>
              <a:rPr lang="en-US" sz="2100" dirty="0" smtClean="0"/>
              <a:t>all </a:t>
            </a:r>
            <a:r>
              <a:rPr lang="en-US" sz="2100" dirty="0"/>
              <a:t>three powers are the same? </a:t>
            </a:r>
            <a:endParaRPr lang="en-US" sz="2100" dirty="0" smtClean="0"/>
          </a:p>
          <a:p>
            <a:pPr marL="914400" lvl="3" indent="-401638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100" dirty="0" smtClean="0"/>
              <a:t>Harvey </a:t>
            </a:r>
            <a:r>
              <a:rPr lang="en-US" sz="2100" dirty="0"/>
              <a:t>divides two powers of </a:t>
            </a:r>
            <a:r>
              <a:rPr lang="en-US" sz="2100" dirty="0" smtClean="0"/>
              <a:t>5.</a:t>
            </a:r>
            <a:br>
              <a:rPr lang="en-US" sz="2100" dirty="0" smtClean="0"/>
            </a:br>
            <a:r>
              <a:rPr lang="en-US" sz="2100" dirty="0" smtClean="0"/>
              <a:t>5</a:t>
            </a:r>
            <a:r>
              <a:rPr lang="en-US" sz="2100" baseline="30000" dirty="0" smtClean="0">
                <a:sym typeface="Wingdings" panose="05000000000000000000" pitchFamily="2" charset="2"/>
              </a:rPr>
              <a:t> </a:t>
            </a:r>
            <a:r>
              <a:rPr lang="en-US" sz="2100" dirty="0" smtClean="0"/>
              <a:t>÷ </a:t>
            </a:r>
            <a:r>
              <a:rPr lang="en-US" sz="2100" dirty="0"/>
              <a:t>5</a:t>
            </a:r>
            <a:r>
              <a:rPr lang="en-US" sz="2100" baseline="30000" dirty="0">
                <a:sym typeface="Wingdings" panose="05000000000000000000" pitchFamily="2" charset="2"/>
              </a:rPr>
              <a:t></a:t>
            </a:r>
            <a:r>
              <a:rPr lang="en-US" sz="2100" dirty="0" smtClean="0"/>
              <a:t> </a:t>
            </a:r>
            <a:r>
              <a:rPr lang="en-US" sz="2100" dirty="0"/>
              <a:t>= </a:t>
            </a:r>
            <a:r>
              <a:rPr lang="en-US" sz="2100" dirty="0" smtClean="0"/>
              <a:t>5</a:t>
            </a:r>
            <a:r>
              <a:rPr lang="en-US" sz="2100" baseline="30000" dirty="0" smtClean="0"/>
              <a:t>6</a:t>
            </a:r>
            <a:br>
              <a:rPr lang="en-US" sz="2100" baseline="30000" dirty="0" smtClean="0"/>
            </a:br>
            <a:r>
              <a:rPr lang="en-US" sz="2100" dirty="0" smtClean="0"/>
              <a:t>What </a:t>
            </a:r>
            <a:r>
              <a:rPr lang="en-US" sz="2100" dirty="0"/>
              <a:t>could the two powers be when</a:t>
            </a:r>
          </a:p>
          <a:p>
            <a:pPr marL="1316038" lvl="4" indent="-346075">
              <a:buClr>
                <a:srgbClr val="C00000"/>
              </a:buClr>
              <a:buFont typeface="+mj-lt"/>
              <a:buAutoNum type="romanLcPeriod"/>
              <a:tabLst>
                <a:tab pos="2743200" algn="l"/>
              </a:tabLst>
            </a:pPr>
            <a:r>
              <a:rPr lang="en-US" sz="2100" dirty="0" smtClean="0"/>
              <a:t>both </a:t>
            </a:r>
            <a:r>
              <a:rPr lang="en-US" sz="2100" dirty="0"/>
              <a:t>numbers are greater than 520</a:t>
            </a:r>
          </a:p>
          <a:p>
            <a:pPr marL="1316038" lvl="4" indent="-346075">
              <a:buClr>
                <a:srgbClr val="C00000"/>
              </a:buClr>
              <a:buFont typeface="+mj-lt"/>
              <a:buAutoNum type="romanLcPeriod"/>
              <a:tabLst>
                <a:tab pos="2743200" algn="l"/>
              </a:tabLst>
            </a:pPr>
            <a:r>
              <a:rPr lang="en-US" sz="2100" dirty="0" smtClean="0"/>
              <a:t>the </a:t>
            </a:r>
            <a:r>
              <a:rPr lang="en-US" sz="2100" dirty="0"/>
              <a:t>power of one number is double the power of the other number?</a:t>
            </a:r>
            <a:endParaRPr lang="en-US" sz="2100" baseline="30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1.4 – Calculating With Powers (Indices)</a:t>
            </a:r>
            <a:endParaRPr lang="en-GB" sz="36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732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10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5373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2763" lvl="3" indent="-512763">
                  <a:buClr>
                    <a:srgbClr val="C00000"/>
                  </a:buClr>
                  <a:buFont typeface="+mj-lt"/>
                  <a:buAutoNum type="arabicPeriod" startAt="16"/>
                  <a:tabLst>
                    <a:tab pos="2743200" algn="l"/>
                  </a:tabLst>
                </a:pPr>
                <a:r>
                  <a:rPr lang="en-US" sz="2100" dirty="0" smtClean="0"/>
                  <a:t>Work </a:t>
                </a:r>
                <a:r>
                  <a:rPr lang="en-US" sz="2100" dirty="0"/>
                  <a:t>out these. Write each answer as a single power.</a:t>
                </a:r>
              </a:p>
              <a:p>
                <a:pPr marL="969963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100" dirty="0" smtClean="0"/>
                  <a:t>5</a:t>
                </a:r>
                <a:r>
                  <a:rPr lang="en-US" sz="2100" baseline="30000" dirty="0" smtClean="0"/>
                  <a:t>3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x 5</a:t>
                </a:r>
                <a:r>
                  <a:rPr lang="en-US" sz="2100" baseline="30000" dirty="0"/>
                  <a:t>7</a:t>
                </a:r>
                <a:r>
                  <a:rPr lang="en-US" sz="2100" dirty="0"/>
                  <a:t> ÷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5</a:t>
                </a:r>
                <a:r>
                  <a:rPr lang="en-US" sz="2100" baseline="30000" dirty="0"/>
                  <a:t>4</a:t>
                </a:r>
                <a:r>
                  <a:rPr lang="en-US" sz="2100" dirty="0"/>
                  <a:t> </a:t>
                </a:r>
                <a:r>
                  <a:rPr lang="en-US" sz="2100" dirty="0" smtClean="0"/>
                  <a:t>	</a:t>
                </a:r>
                <a:r>
                  <a:rPr lang="en-US" sz="21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100" dirty="0" smtClean="0"/>
                  <a:t>  6</a:t>
                </a:r>
                <a:r>
                  <a:rPr lang="en-US" sz="2100" baseline="30000" dirty="0" smtClean="0"/>
                  <a:t>3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÷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6</a:t>
                </a:r>
                <a:r>
                  <a:rPr lang="en-US" sz="2100" baseline="30000" dirty="0"/>
                  <a:t>2</a:t>
                </a:r>
                <a:r>
                  <a:rPr lang="en-US" sz="2100" dirty="0"/>
                  <a:t> x </a:t>
                </a:r>
                <a:r>
                  <a:rPr lang="en-US" sz="2100" dirty="0" smtClean="0"/>
                  <a:t>6</a:t>
                </a:r>
                <a:r>
                  <a:rPr lang="en-US" sz="2100" baseline="30000" dirty="0" smtClean="0"/>
                  <a:t>7</a:t>
                </a:r>
                <a:r>
                  <a:rPr lang="en-US" sz="2100" dirty="0" smtClean="0"/>
                  <a:t> </a:t>
                </a:r>
              </a:p>
              <a:p>
                <a:pPr marL="969963" lvl="4" indent="-457200">
                  <a:lnSpc>
                    <a:spcPts val="5900"/>
                  </a:lnSpc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32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53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32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86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100" dirty="0"/>
              </a:p>
              <a:p>
                <a:pPr marL="512763" lvl="3" indent="-512763">
                  <a:buClr>
                    <a:srgbClr val="C00000"/>
                  </a:buClr>
                  <a:buFont typeface="+mj-lt"/>
                  <a:buAutoNum type="arabicPeriod" startAt="16"/>
                  <a:tabLst>
                    <a:tab pos="2743200" algn="l"/>
                  </a:tabLst>
                </a:pPr>
                <a:r>
                  <a:rPr lang="en-US" sz="2100" b="1" dirty="0" smtClean="0">
                    <a:solidFill>
                      <a:srgbClr val="FF0000"/>
                    </a:solidFill>
                  </a:rPr>
                  <a:t>Real </a:t>
                </a:r>
                <a:r>
                  <a:rPr lang="en-US" sz="2100" b="1" dirty="0">
                    <a:solidFill>
                      <a:srgbClr val="FF0000"/>
                    </a:solidFill>
                  </a:rPr>
                  <a:t>/ STEM </a:t>
                </a:r>
                <a:r>
                  <a:rPr lang="en-US" sz="2100" dirty="0"/>
                  <a:t>The hard drive of Tom's computer holds 23S bytes of </a:t>
                </a:r>
                <a:r>
                  <a:rPr lang="en-US" sz="2100" dirty="0" smtClean="0"/>
                  <a:t>data.</a:t>
                </a:r>
                <a:br>
                  <a:rPr lang="en-US" sz="2100" dirty="0" smtClean="0"/>
                </a:br>
                <a:r>
                  <a:rPr lang="en-US" sz="2100" dirty="0" smtClean="0"/>
                  <a:t>He </a:t>
                </a:r>
                <a:r>
                  <a:rPr lang="en-US" sz="2100" dirty="0"/>
                  <a:t>buys a USB memory stick that holds 236 bytes of data.</a:t>
                </a:r>
              </a:p>
              <a:p>
                <a:pPr marL="969963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100" dirty="0" smtClean="0"/>
                  <a:t>How </a:t>
                </a:r>
                <a:r>
                  <a:rPr lang="en-US" sz="2100" dirty="0"/>
                  <a:t>many memory sticks does he need to back up his computer?</a:t>
                </a:r>
              </a:p>
              <a:p>
                <a:pPr marL="969963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100" dirty="0"/>
                  <a:t>He buys an external hard drive that holds 239 bytes of data.</a:t>
                </a:r>
              </a:p>
              <a:p>
                <a:pPr marL="969963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100" dirty="0" smtClean="0"/>
                  <a:t>What </a:t>
                </a:r>
                <a:r>
                  <a:rPr lang="en-US" sz="2100" dirty="0"/>
                  <a:t>fraction of the external hard drive does he use when backing up his computer?</a:t>
                </a:r>
                <a:endParaRPr lang="en-US" sz="2100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5373266"/>
              </a:xfrm>
              <a:prstGeom prst="rect">
                <a:avLst/>
              </a:prstGeom>
              <a:blipFill rotWithShape="0">
                <a:blip r:embed="rId4"/>
                <a:stretch>
                  <a:fillRect l="-1159" t="-680" r="-1854" b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1.4 – Calculating With Powers (Indices)</a:t>
            </a:r>
            <a:endParaRPr lang="en-GB" sz="36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360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lvl="3" indent="-622300">
              <a:buClr>
                <a:srgbClr val="C00000"/>
              </a:buClr>
              <a:buFont typeface="+mj-lt"/>
              <a:buAutoNum type="arabicPeriod" startAt="18"/>
              <a:tabLst>
                <a:tab pos="2743200" algn="l"/>
              </a:tabLst>
            </a:pPr>
            <a:r>
              <a:rPr lang="en-US" sz="2600" dirty="0"/>
              <a:t>Copy and complete.</a:t>
            </a:r>
          </a:p>
          <a:p>
            <a:pPr marL="1152525" lvl="4" indent="-4762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600" dirty="0" smtClean="0"/>
              <a:t>(2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)</a:t>
            </a:r>
            <a:r>
              <a:rPr lang="en-US" sz="2600" baseline="30000" dirty="0" smtClean="0"/>
              <a:t>5</a:t>
            </a:r>
            <a:r>
              <a:rPr lang="en-US" sz="2600" dirty="0" smtClean="0"/>
              <a:t> =  2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 x </a:t>
            </a:r>
            <a:r>
              <a:rPr lang="en-US" sz="2600" dirty="0" smtClean="0">
                <a:sym typeface="Wingdings" panose="05000000000000000000" pitchFamily="2" charset="2"/>
              </a:rPr>
              <a:t></a:t>
            </a:r>
            <a:r>
              <a:rPr lang="en-US" sz="2600" baseline="30000" dirty="0" smtClean="0">
                <a:sym typeface="Wingdings" panose="05000000000000000000" pitchFamily="2" charset="2"/>
              </a:rPr>
              <a:t>  </a:t>
            </a:r>
            <a:r>
              <a:rPr lang="en-US" sz="2600" dirty="0" smtClean="0"/>
              <a:t>x </a:t>
            </a:r>
            <a:r>
              <a:rPr lang="en-US" sz="2600" dirty="0">
                <a:sym typeface="Wingdings" panose="05000000000000000000" pitchFamily="2" charset="2"/>
              </a:rPr>
              <a:t></a:t>
            </a:r>
            <a:r>
              <a:rPr lang="en-US" sz="2600" baseline="30000" dirty="0">
                <a:sym typeface="Wingdings" panose="05000000000000000000" pitchFamily="2" charset="2"/>
              </a:rPr>
              <a:t> </a:t>
            </a:r>
            <a:r>
              <a:rPr lang="en-US" sz="2600" baseline="30000" dirty="0" smtClean="0">
                <a:sym typeface="Wingdings" panose="05000000000000000000" pitchFamily="2" charset="2"/>
              </a:rPr>
              <a:t> </a:t>
            </a:r>
            <a:r>
              <a:rPr lang="en-US" sz="2600" dirty="0" smtClean="0"/>
              <a:t>x</a:t>
            </a:r>
            <a:r>
              <a:rPr lang="en-US" sz="2600" dirty="0">
                <a:sym typeface="Wingdings" panose="05000000000000000000" pitchFamily="2" charset="2"/>
              </a:rPr>
              <a:t> </a:t>
            </a:r>
            <a:r>
              <a:rPr lang="en-US" sz="2600" baseline="30000" dirty="0">
                <a:sym typeface="Wingdings" panose="05000000000000000000" pitchFamily="2" charset="2"/>
              </a:rPr>
              <a:t> </a:t>
            </a:r>
            <a:r>
              <a:rPr lang="en-US" sz="2600" baseline="30000" dirty="0" smtClean="0">
                <a:sym typeface="Wingdings" panose="05000000000000000000" pitchFamily="2" charset="2"/>
              </a:rPr>
              <a:t> </a:t>
            </a:r>
            <a:r>
              <a:rPr lang="en-US" sz="2600" dirty="0" smtClean="0"/>
              <a:t>x </a:t>
            </a:r>
            <a:r>
              <a:rPr lang="en-US" sz="2600" dirty="0">
                <a:sym typeface="Wingdings" panose="05000000000000000000" pitchFamily="2" charset="2"/>
              </a:rPr>
              <a:t></a:t>
            </a:r>
            <a:r>
              <a:rPr lang="en-US" sz="2600" baseline="30000" dirty="0">
                <a:sym typeface="Wingdings" panose="05000000000000000000" pitchFamily="2" charset="2"/>
              </a:rPr>
              <a:t>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2</a:t>
            </a:r>
            <a:r>
              <a:rPr lang="en-US" sz="2600" baseline="30000" dirty="0" smtClean="0">
                <a:sym typeface="Wingdings" panose="05000000000000000000" pitchFamily="2" charset="2"/>
              </a:rPr>
              <a:t></a:t>
            </a:r>
            <a:endParaRPr lang="en-US" sz="2600" dirty="0"/>
          </a:p>
          <a:p>
            <a:pPr marL="1152525" lvl="4" indent="-4762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600" dirty="0" smtClean="0"/>
              <a:t>(</a:t>
            </a:r>
            <a:r>
              <a:rPr lang="en-US" sz="2600" dirty="0"/>
              <a:t>6</a:t>
            </a:r>
            <a:r>
              <a:rPr lang="en-US" sz="2600" baseline="30000" dirty="0"/>
              <a:t>4</a:t>
            </a:r>
            <a:r>
              <a:rPr lang="en-US" sz="2600" dirty="0"/>
              <a:t>)</a:t>
            </a:r>
            <a:r>
              <a:rPr lang="en-US" sz="2600" baseline="30000" dirty="0"/>
              <a:t>3</a:t>
            </a:r>
            <a:r>
              <a:rPr lang="en-US" sz="2600" dirty="0"/>
              <a:t> = </a:t>
            </a:r>
            <a:r>
              <a:rPr lang="en-US" sz="2600" dirty="0">
                <a:sym typeface="Wingdings" panose="05000000000000000000" pitchFamily="2" charset="2"/>
              </a:rPr>
              <a:t></a:t>
            </a:r>
            <a:r>
              <a:rPr lang="en-US" sz="2600" baseline="30000" dirty="0">
                <a:sym typeface="Wingdings" panose="05000000000000000000" pitchFamily="2" charset="2"/>
              </a:rPr>
              <a:t> </a:t>
            </a:r>
            <a:r>
              <a:rPr lang="en-US" sz="2600" dirty="0" smtClean="0"/>
              <a:t> x </a:t>
            </a:r>
            <a:r>
              <a:rPr lang="en-US" sz="2600" dirty="0">
                <a:sym typeface="Wingdings" panose="05000000000000000000" pitchFamily="2" charset="2"/>
              </a:rPr>
              <a:t></a:t>
            </a:r>
            <a:r>
              <a:rPr lang="en-US" sz="2600" baseline="30000" dirty="0">
                <a:sym typeface="Wingdings" panose="05000000000000000000" pitchFamily="2" charset="2"/>
              </a:rPr>
              <a:t> </a:t>
            </a:r>
            <a:r>
              <a:rPr lang="en-US" sz="2600" baseline="30000" dirty="0" smtClean="0">
                <a:sym typeface="Wingdings" panose="05000000000000000000" pitchFamily="2" charset="2"/>
              </a:rPr>
              <a:t> </a:t>
            </a:r>
            <a:r>
              <a:rPr lang="en-US" sz="2600" dirty="0" smtClean="0"/>
              <a:t>x </a:t>
            </a:r>
            <a:r>
              <a:rPr lang="en-US" sz="2600" dirty="0">
                <a:sym typeface="Wingdings" panose="05000000000000000000" pitchFamily="2" charset="2"/>
              </a:rPr>
              <a:t></a:t>
            </a:r>
            <a:r>
              <a:rPr lang="en-US" sz="2600" baseline="30000" dirty="0">
                <a:sym typeface="Wingdings" panose="05000000000000000000" pitchFamily="2" charset="2"/>
              </a:rPr>
              <a:t> </a:t>
            </a:r>
            <a:r>
              <a:rPr lang="en-US" sz="2600" baseline="30000" dirty="0" smtClean="0">
                <a:sym typeface="Wingdings" panose="05000000000000000000" pitchFamily="2" charset="2"/>
              </a:rPr>
              <a:t> </a:t>
            </a:r>
            <a:r>
              <a:rPr lang="en-US" sz="2600" dirty="0" smtClean="0"/>
              <a:t>= 6</a:t>
            </a:r>
            <a:r>
              <a:rPr lang="en-US" sz="2600" baseline="30000" dirty="0" smtClean="0">
                <a:sym typeface="Wingdings" panose="05000000000000000000" pitchFamily="2" charset="2"/>
              </a:rPr>
              <a:t></a:t>
            </a:r>
            <a:endParaRPr lang="en-US" sz="2600" dirty="0"/>
          </a:p>
          <a:p>
            <a:pPr marL="1152525" lvl="4" indent="-4762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600" dirty="0" smtClean="0"/>
              <a:t>(</a:t>
            </a:r>
            <a:r>
              <a:rPr lang="en-US" sz="2600" dirty="0"/>
              <a:t>8</a:t>
            </a:r>
            <a:r>
              <a:rPr lang="en-US" sz="2600" baseline="30000" dirty="0"/>
              <a:t>7</a:t>
            </a:r>
            <a:r>
              <a:rPr lang="en-US" sz="2600" dirty="0"/>
              <a:t>)</a:t>
            </a:r>
            <a:r>
              <a:rPr lang="en-US" sz="2600" baseline="30000" dirty="0"/>
              <a:t>2</a:t>
            </a:r>
            <a:r>
              <a:rPr lang="en-US" sz="2600" dirty="0"/>
              <a:t> = </a:t>
            </a:r>
            <a:r>
              <a:rPr lang="en-US" sz="2600" dirty="0">
                <a:sym typeface="Wingdings" panose="05000000000000000000" pitchFamily="2" charset="2"/>
              </a:rPr>
              <a:t></a:t>
            </a:r>
            <a:r>
              <a:rPr lang="en-US" sz="2600" baseline="30000" dirty="0">
                <a:sym typeface="Wingdings" panose="05000000000000000000" pitchFamily="2" charset="2"/>
              </a:rPr>
              <a:t> </a:t>
            </a:r>
            <a:r>
              <a:rPr lang="en-US" sz="2600" dirty="0" smtClean="0"/>
              <a:t>x </a:t>
            </a:r>
            <a:r>
              <a:rPr lang="en-US" sz="2600" dirty="0">
                <a:sym typeface="Wingdings" panose="05000000000000000000" pitchFamily="2" charset="2"/>
              </a:rPr>
              <a:t></a:t>
            </a:r>
            <a:r>
              <a:rPr lang="en-US" sz="2600" baseline="30000" dirty="0">
                <a:sym typeface="Wingdings" panose="05000000000000000000" pitchFamily="2" charset="2"/>
              </a:rPr>
              <a:t>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8</a:t>
            </a:r>
            <a:r>
              <a:rPr lang="en-US" sz="2600" baseline="30000" dirty="0" smtClean="0">
                <a:sym typeface="Wingdings" panose="05000000000000000000" pitchFamily="2" charset="2"/>
              </a:rPr>
              <a:t></a:t>
            </a:r>
            <a:endParaRPr lang="en-US" sz="2600" dirty="0" smtClean="0"/>
          </a:p>
          <a:p>
            <a:pPr marL="622300" lvl="4">
              <a:buClr>
                <a:srgbClr val="C00000"/>
              </a:buClr>
              <a:tabLst>
                <a:tab pos="2743200" algn="l"/>
              </a:tabLst>
            </a:pPr>
            <a:r>
              <a:rPr lang="en-US" sz="2600" b="1" dirty="0" smtClean="0">
                <a:solidFill>
                  <a:srgbClr val="FF0000"/>
                </a:solidFill>
              </a:rPr>
              <a:t>Discussion </a:t>
            </a:r>
            <a:r>
              <a:rPr lang="en-US" sz="2600" dirty="0"/>
              <a:t>What do you notice about the powers in the question and the powers in the final answer?</a:t>
            </a:r>
            <a:endParaRPr lang="en-US" sz="2600" baseline="30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1.4 – Calculating With Powers (Indices)</a:t>
            </a:r>
            <a:endParaRPr lang="en-GB" sz="3600" b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94180" y="5346214"/>
            <a:ext cx="5213924" cy="1179130"/>
            <a:chOff x="150164" y="6494199"/>
            <a:chExt cx="5213924" cy="1179130"/>
          </a:xfrm>
        </p:grpSpPr>
        <p:sp>
          <p:nvSpPr>
            <p:cNvPr id="8" name="Rectangle 7"/>
            <p:cNvSpPr/>
            <p:nvPr/>
          </p:nvSpPr>
          <p:spPr>
            <a:xfrm flipH="1">
              <a:off x="150164" y="6673055"/>
              <a:ext cx="5213924" cy="10002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work out a power to another power, multiply the powers together</a:t>
              </a: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(</a:t>
              </a:r>
              <a:r>
                <a:rPr lang="en-US" sz="22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200" i="1" baseline="30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2200" i="1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2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200" i="1" baseline="30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mn</a:t>
              </a:r>
              <a:endParaRPr lang="en-US" sz="22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6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798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4132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9300" lvl="3" indent="-749300">
                  <a:buClr>
                    <a:srgbClr val="C00000"/>
                  </a:buClr>
                  <a:buFont typeface="+mj-lt"/>
                  <a:buAutoNum type="arabicPeriod" startAt="19"/>
                  <a:tabLst>
                    <a:tab pos="2743200" algn="l"/>
                  </a:tabLst>
                </a:pPr>
                <a:r>
                  <a:rPr lang="en-US" sz="3200" dirty="0" smtClean="0"/>
                  <a:t>Write </a:t>
                </a:r>
                <a:r>
                  <a:rPr lang="en-US" sz="3200" dirty="0"/>
                  <a:t>as a single power.</a:t>
                </a:r>
              </a:p>
              <a:p>
                <a:pPr marL="1152525" lvl="4" indent="-530225">
                  <a:buClr>
                    <a:srgbClr val="C00000"/>
                  </a:buClr>
                  <a:buFont typeface="+mj-lt"/>
                  <a:buAutoNum type="alphaLcPeriod"/>
                  <a:tabLst>
                    <a:tab pos="2230438" algn="l"/>
                    <a:tab pos="2743200" algn="l"/>
                    <a:tab pos="3602038" algn="l"/>
                  </a:tabLst>
                </a:pPr>
                <a:r>
                  <a:rPr lang="en-US" sz="3200" dirty="0" smtClean="0"/>
                  <a:t>(</a:t>
                </a:r>
                <a:r>
                  <a:rPr lang="en-US" sz="3200" dirty="0"/>
                  <a:t>2</a:t>
                </a:r>
                <a:r>
                  <a:rPr lang="en-US" sz="3200" baseline="30000" dirty="0"/>
                  <a:t>3</a:t>
                </a:r>
                <a:r>
                  <a:rPr lang="en-US" sz="3200" dirty="0"/>
                  <a:t>)</a:t>
                </a:r>
                <a:r>
                  <a:rPr lang="en-US" sz="3200" baseline="30000" dirty="0"/>
                  <a:t>4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(6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)</a:t>
                </a:r>
                <a:r>
                  <a:rPr lang="en-US" sz="3200" baseline="30000" dirty="0"/>
                  <a:t>5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(4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)</a:t>
                </a:r>
                <a:r>
                  <a:rPr lang="en-US" sz="3200" baseline="30000" dirty="0"/>
                  <a:t>-3</a:t>
                </a:r>
              </a:p>
              <a:p>
                <a:pPr marL="749300" lvl="3" indent="-749300">
                  <a:buClr>
                    <a:srgbClr val="C00000"/>
                  </a:buClr>
                  <a:buFont typeface="+mj-lt"/>
                  <a:buAutoNum type="arabicPeriod" startAt="19"/>
                  <a:tabLst>
                    <a:tab pos="2743200" algn="l"/>
                  </a:tabLst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Problem-solving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Write each calculation as a single power. </a:t>
                </a:r>
                <a:endParaRPr lang="en-US" sz="3200" dirty="0" smtClean="0"/>
              </a:p>
              <a:p>
                <a:pPr marL="1262063" lvl="4" indent="-566738">
                  <a:buClr>
                    <a:srgbClr val="C00000"/>
                  </a:buClr>
                  <a:buFont typeface="+mj-lt"/>
                  <a:buAutoNum type="alphaLcPeriod"/>
                  <a:tabLst>
                    <a:tab pos="3657600" algn="l"/>
                  </a:tabLst>
                </a:pPr>
                <a:r>
                  <a:rPr lang="en-US" sz="3200" dirty="0" smtClean="0"/>
                  <a:t>8 x 32 x 8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36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1262063" lvl="4" indent="-566738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36576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64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16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6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4132798"/>
              </a:xfrm>
              <a:prstGeom prst="rect">
                <a:avLst/>
              </a:prstGeom>
              <a:blipFill rotWithShape="0">
                <a:blip r:embed="rId4"/>
                <a:stretch>
                  <a:fillRect l="-2665" t="-1917" r="-3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1.4 – Calculating With Powers (Indices)</a:t>
            </a:r>
            <a:endParaRPr lang="en-GB" sz="3600" b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94180" y="5346214"/>
            <a:ext cx="5213924" cy="1179130"/>
            <a:chOff x="150164" y="6494199"/>
            <a:chExt cx="5213924" cy="1179130"/>
          </a:xfrm>
        </p:grpSpPr>
        <p:sp>
          <p:nvSpPr>
            <p:cNvPr id="8" name="Rectangle 7"/>
            <p:cNvSpPr/>
            <p:nvPr/>
          </p:nvSpPr>
          <p:spPr>
            <a:xfrm flipH="1">
              <a:off x="150164" y="6673055"/>
              <a:ext cx="5213924" cy="10002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work out a power to another power, multiply the powers together</a:t>
              </a: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(</a:t>
              </a:r>
              <a:r>
                <a:rPr lang="en-US" sz="22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200" i="1" baseline="30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2200" i="1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2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200" i="1" baseline="30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mn</a:t>
              </a:r>
              <a:endParaRPr lang="en-US" sz="22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6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561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1.5 – Zero, Negative and Fractional Indices</a:t>
            </a:r>
            <a:endParaRPr lang="en-GB" sz="32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4626777"/>
                  </p:ext>
                </p:extLst>
              </p:nvPr>
            </p:nvGraphicFramePr>
            <p:xfrm>
              <a:off x="281044" y="1312700"/>
              <a:ext cx="8496944" cy="4899339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24236"/>
                    <a:gridCol w="1374632"/>
                    <a:gridCol w="4464496"/>
                    <a:gridCol w="533580"/>
                  </a:tblGrid>
                  <a:tr h="626932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Why Learn This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26932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negative indices.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fractional indices.</a:t>
                          </a:r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smallest known time measurement is approximately 10</a:t>
                          </a:r>
                          <a:r>
                            <a:rPr lang="en-US" sz="27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</a:t>
                          </a: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seconds. Scientists call this unit one Planck time, after Max Planck.</a:t>
                          </a:r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09172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09172">
                    <a:tc gridSpan="4"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Work out</a:t>
                          </a:r>
                        </a:p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25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•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27</m:t>
                                  </m:r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kumimoji="0" lang="en-US" sz="3200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•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16</m:t>
                                  </m:r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rad>
                            </m:oMath>
                          </a14:m>
                          <a:r>
                            <a:rPr kumimoji="0" lang="en-US" sz="3200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     </a:t>
                          </a:r>
                        </a:p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:r>
                            <a:rPr kumimoji="0" lang="en-US" sz="3200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Convert 0.3 to a fraction</a:t>
                          </a:r>
                          <a:endParaRPr kumimoji="0" lang="en-US" sz="3200" kern="12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4626777"/>
                  </p:ext>
                </p:extLst>
              </p:nvPr>
            </p:nvGraphicFramePr>
            <p:xfrm>
              <a:off x="281044" y="1312700"/>
              <a:ext cx="8496944" cy="4899339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24236"/>
                    <a:gridCol w="1374632"/>
                    <a:gridCol w="4464496"/>
                    <a:gridCol w="533580"/>
                  </a:tblGrid>
                  <a:tr h="626932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Why Learn This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148840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negative indices.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Use fractional indices.</a:t>
                          </a:r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smallest known time measurement is approximately 10</a:t>
                          </a:r>
                          <a:r>
                            <a:rPr lang="en-US" sz="27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</a:t>
                          </a: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seconds. Scientists call this unit one Planck time, after Max Planck.</a:t>
                          </a:r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05407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7" t="-206061" r="-502" b="-1212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63246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5429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6738" lvl="3" indent="-566738"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out</a:t>
                </a:r>
              </a:p>
              <a:p>
                <a:pPr marL="1206500" lvl="4" indent="-639763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marL="1206500" lvl="4" indent="-639763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743200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5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6738" lvl="3" indent="-566738"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calculation as a single power, </a:t>
                </a: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6500" lvl="4" indent="-639763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3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÷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marL="1206500" lvl="4" indent="-639763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7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sz="3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6738" lvl="3" indent="-566738"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out</a:t>
                </a:r>
              </a:p>
              <a:p>
                <a:pPr marL="1152525" lvl="4" indent="-585788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3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3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00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−8</m:t>
                            </m:r>
                          </m:num>
                          <m:den>
                            <m:r>
                              <a:rPr lang="en-US" sz="3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27</m:t>
                            </m:r>
                          </m:den>
                        </m:f>
                      </m:e>
                    </m:rad>
                  </m:oMath>
                </a14:m>
                <a:endParaRPr lang="en-US" sz="300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1152525" lvl="4" indent="-585788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ad>
                          <m:radPr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a:rPr lang="en-US" sz="3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3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27</m:t>
                            </m:r>
                            <m:r>
                              <a:rPr lang="en-US" sz="3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00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d.</a:t>
                </a:r>
                <a:r>
                  <a:rPr lang="en-US" sz="300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3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g>
                      <m:e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  <m:r>
                          <a:rPr lang="en-US" sz="3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</m:oMath>
                </a14:m>
                <a:endParaRPr lang="en-US" sz="300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5429500"/>
              </a:xfrm>
              <a:prstGeom prst="rect">
                <a:avLst/>
              </a:prstGeom>
              <a:blipFill rotWithShape="0">
                <a:blip r:embed="rId4"/>
                <a:stretch>
                  <a:fillRect l="-2317" t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GB" sz="3200" dirty="0"/>
              <a:t>1.5 – Zero, Negative and Fractional Indices</a:t>
            </a:r>
            <a:endParaRPr lang="en-GB" sz="3200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978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496944" cy="4841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out the value of </a:t>
                </a:r>
                <a:r>
                  <a:rPr lang="en-US" sz="2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x 2</a:t>
                </a:r>
                <a:r>
                  <a:rPr lang="en-US" sz="2300" i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2300" i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x 3</a:t>
                </a:r>
                <a:r>
                  <a:rPr lang="en-US" sz="2300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38 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300" i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2n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÷ 5</a:t>
                </a:r>
                <a:r>
                  <a:rPr lang="en-US" sz="2300" i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= 5</a:t>
                </a:r>
                <a:r>
                  <a:rPr lang="en-US" sz="2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½ x 4</a:t>
                </a:r>
                <a:r>
                  <a:rPr lang="en-US" sz="2300" i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= 32</a:t>
                </a:r>
              </a:p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2743200" algn="l"/>
                  </a:tabLst>
                </a:pP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a calculator to work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out</a:t>
                </a:r>
              </a:p>
              <a:p>
                <a:pPr marL="1206500" lvl="5" indent="-292100">
                  <a:buClr>
                    <a:srgbClr val="C00000"/>
                  </a:buClr>
                  <a:buFont typeface="+mj-lt"/>
                  <a:buAutoNum type="romanLcPeriod"/>
                  <a:tabLst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4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5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  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your answers to part </a:t>
                </a:r>
                <a:r>
                  <a:rPr lang="en-US" sz="2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as fractions, 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a calculator to work out</a:t>
                </a:r>
              </a:p>
              <a:p>
                <a:pPr marL="1206500" lvl="5" indent="-292100">
                  <a:buClr>
                    <a:srgbClr val="C00000"/>
                  </a:buClr>
                  <a:buFont typeface="+mj-lt"/>
                  <a:buAutoNum type="romanLcPeriod"/>
                  <a:tabLst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4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5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  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your answers to part </a:t>
                </a:r>
                <a:r>
                  <a:rPr lang="en-US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fractions, </a:t>
                </a:r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out	</a:t>
                </a:r>
              </a:p>
              <a:p>
                <a:pPr marL="1371600" lvl="5" indent="-457200">
                  <a:buClr>
                    <a:srgbClr val="C00000"/>
                  </a:buClr>
                  <a:buFont typeface="+mj-lt"/>
                  <a:buAutoNum type="romanLcPeriod"/>
                  <a:tabLst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	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1638" lvl="5">
                  <a:buClr>
                    <a:srgbClr val="C00000"/>
                  </a:buClr>
                  <a:tabLst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Discussion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rule for writing negative indices as fractions?</a:t>
                </a:r>
                <a:endParaRPr lang="en-US" sz="230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496944" cy="4841197"/>
              </a:xfrm>
              <a:prstGeom prst="rect">
                <a:avLst/>
              </a:prstGeom>
              <a:blipFill rotWithShape="0">
                <a:blip r:embed="rId4"/>
                <a:stretch>
                  <a:fillRect l="-861" t="-882" b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1.5 – Zero, Negative and Fractional Indices</a:t>
            </a:r>
            <a:endParaRPr lang="en-GB" sz="3200" b="1" dirty="0" smtClean="0"/>
          </a:p>
        </p:txBody>
      </p:sp>
      <p:sp>
        <p:nvSpPr>
          <p:cNvPr id="6" name="Rectangle 5"/>
          <p:cNvSpPr/>
          <p:nvPr/>
        </p:nvSpPr>
        <p:spPr>
          <a:xfrm flipH="1">
            <a:off x="239283" y="6093296"/>
            <a:ext cx="850918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29" y="2491067"/>
            <a:ext cx="705543" cy="705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5796136" y="1222594"/>
            <a:ext cx="3024336" cy="110799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Q4a hint -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</a:t>
            </a:r>
            <a:r>
              <a:rPr lang="en-US" sz="2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write this number as 2</a:t>
            </a:r>
            <a:r>
              <a:rPr lang="en-US" sz="2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037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4028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6"/>
                  <a:tabLst>
                    <a:tab pos="2743200" algn="l"/>
                  </a:tabLst>
                </a:pP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Match the equivalent cards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Write a matching tile for the two tiles that are left over,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Copy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complete</a:t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, so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4028732"/>
              </a:xfrm>
              <a:prstGeom prst="rect">
                <a:avLst/>
              </a:prstGeom>
              <a:blipFill rotWithShape="0">
                <a:blip r:embed="rId4"/>
                <a:stretch>
                  <a:fillRect l="-1506" t="-1059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1.5 – Zero, Negative and Fractional Indices</a:t>
            </a:r>
            <a:endParaRPr lang="en-GB" sz="32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162" y="1711232"/>
            <a:ext cx="5211570" cy="164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4180" y="5412643"/>
            <a:ext cx="5213924" cy="1112701"/>
            <a:chOff x="150164" y="6494199"/>
            <a:chExt cx="5213924" cy="1112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 flipH="1">
                  <a:off x="150164" y="6673055"/>
                  <a:ext cx="5213924" cy="93384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:r>
                    <a:rPr lang="en-US" sz="28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en-US" sz="2800" i="1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-a</a:t>
                  </a:r>
                  <a:r>
                    <a:rPr lang="en-US" sz="28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800" b="0" i="1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sz="28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for any number</a:t>
                  </a:r>
                  <a:r>
                    <a:rPr lang="en-US" sz="28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n, x </a:t>
                  </a:r>
                  <a:r>
                    <a:rPr lang="en-US" sz="2800" dirty="0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≠</a:t>
                  </a:r>
                  <a:r>
                    <a:rPr lang="en-US" sz="28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0</a:t>
                  </a:r>
                  <a:endPara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73055"/>
                  <a:ext cx="5213924" cy="93384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Pentagon 12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7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2383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5256584" cy="4640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27432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out these. Write each answer as a single power.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687638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÷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6-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6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5−3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8−6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den>
                    </m:f>
                  </m:oMath>
                </a14:m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2743200" algn="l"/>
                  </a:tabLst>
                </a:pPr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Problem-solving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Copy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complete. 2</a:t>
                </a:r>
                <a:r>
                  <a:rPr lang="en-US" sz="2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down 2</a:t>
                </a:r>
                <a:r>
                  <a:rPr lang="en-US" sz="2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a whole number.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÷ 2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8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÷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200" baseline="30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Copy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complete using parts </a:t>
                </a: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2</a:t>
                </a:r>
                <a:r>
                  <a:rPr lang="en-US" sz="2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÷ 2</a:t>
                </a:r>
                <a:r>
                  <a:rPr lang="en-US" sz="2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200" baseline="30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Repeat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parts </a:t>
                </a: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7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÷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down a rule for </a:t>
                </a:r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:r>
                  <a:rPr lang="en-US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any number.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5256584" cy="4640694"/>
              </a:xfrm>
              <a:prstGeom prst="rect">
                <a:avLst/>
              </a:prstGeom>
              <a:blipFill rotWithShape="0">
                <a:blip r:embed="rId4"/>
                <a:stretch>
                  <a:fillRect l="-1275" t="-788" r="-232" b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1.5 – Zero, Negative and Fractional Indices</a:t>
            </a:r>
            <a:endParaRPr lang="en-GB" sz="3200" b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294180" y="5684768"/>
            <a:ext cx="5213924" cy="840576"/>
            <a:chOff x="150164" y="6494199"/>
            <a:chExt cx="5213924" cy="840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 flipH="1">
                  <a:off x="150164" y="6673055"/>
                  <a:ext cx="5213924" cy="66172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:r>
                    <a:rPr lang="en-US" sz="22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en-US" sz="2200" i="1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r>
                    <a:rPr lang="en-US" sz="22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a14:m>
                  <a:r>
                    <a:rPr lang="en-US" sz="22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where</a:t>
                  </a:r>
                  <a:r>
                    <a:rPr lang="en-US" sz="22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x </a:t>
                  </a:r>
                  <a:r>
                    <a:rPr lang="en-US" sz="2200" dirty="0" smtClean="0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is any non-zero  number.</a:t>
                  </a:r>
                  <a:endParaRPr lang="en-US" sz="2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73055"/>
                  <a:ext cx="5213924" cy="6617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Pentagon 15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8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592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1.1 – Number Problems and Reasoning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138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736600" algn="l"/>
                <a:tab pos="2743200" algn="l"/>
              </a:tabLst>
            </a:pPr>
            <a:r>
              <a:rPr lang="en-US" sz="2100" b="1" dirty="0" smtClean="0"/>
              <a:t>Numerical </a:t>
            </a:r>
            <a:r>
              <a:rPr lang="en-US" sz="2100" b="1" dirty="0"/>
              <a:t>fluency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  <a:tabLst>
                <a:tab pos="736600" algn="l"/>
                <a:tab pos="2743200" algn="l"/>
              </a:tabLst>
            </a:pPr>
            <a:r>
              <a:rPr lang="en-US" sz="2100" dirty="0" smtClean="0"/>
              <a:t>Work </a:t>
            </a:r>
            <a:r>
              <a:rPr lang="en-US" sz="2100" dirty="0"/>
              <a:t>out </a:t>
            </a:r>
            <a:endParaRPr lang="en-US" sz="21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100" dirty="0" smtClean="0"/>
              <a:t>5 </a:t>
            </a:r>
            <a:r>
              <a:rPr lang="en-US" sz="2100" dirty="0"/>
              <a:t>x 0.3 </a:t>
            </a: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b.</a:t>
            </a:r>
            <a:r>
              <a:rPr lang="en-US" sz="2100" dirty="0" smtClean="0"/>
              <a:t>  97 x 0.02 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3"/>
              <a:tabLst>
                <a:tab pos="736600" algn="l"/>
                <a:tab pos="2743200" algn="l"/>
              </a:tabLst>
            </a:pPr>
            <a:r>
              <a:rPr lang="en-US" sz="2100" dirty="0" smtClean="0"/>
              <a:t>6 ÷ 0.2 	</a:t>
            </a:r>
            <a:r>
              <a:rPr lang="en-US" sz="2100" dirty="0" smtClean="0">
                <a:solidFill>
                  <a:srgbClr val="C00000"/>
                </a:solidFill>
              </a:rPr>
              <a:t>d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. </a:t>
            </a:r>
            <a:r>
              <a:rPr lang="en-US" sz="2100" dirty="0" smtClean="0"/>
              <a:t>27 </a:t>
            </a:r>
            <a:r>
              <a:rPr lang="en-US" sz="2100" dirty="0"/>
              <a:t>÷</a:t>
            </a:r>
            <a:r>
              <a:rPr lang="en-US" sz="2100" dirty="0" smtClean="0"/>
              <a:t> </a:t>
            </a:r>
            <a:r>
              <a:rPr lang="en-US" sz="2100" dirty="0"/>
              <a:t>0.09</a:t>
            </a:r>
            <a:endParaRPr lang="en-US" sz="21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5"/>
              <a:tabLst>
                <a:tab pos="736600" algn="l"/>
                <a:tab pos="2743200" algn="l"/>
              </a:tabLst>
            </a:pPr>
            <a:r>
              <a:rPr lang="en-US" sz="2100" dirty="0" smtClean="0"/>
              <a:t>4.2 </a:t>
            </a:r>
            <a:r>
              <a:rPr lang="en-US" sz="2100" dirty="0"/>
              <a:t>÷</a:t>
            </a:r>
            <a:r>
              <a:rPr lang="en-US" sz="2100" dirty="0" smtClean="0"/>
              <a:t> </a:t>
            </a:r>
            <a:r>
              <a:rPr lang="en-US" sz="2100" dirty="0"/>
              <a:t>0.1 </a:t>
            </a: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f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. </a:t>
            </a:r>
            <a:r>
              <a:rPr lang="en-US" sz="2100" dirty="0" smtClean="0"/>
              <a:t>0.4 </a:t>
            </a:r>
            <a:r>
              <a:rPr lang="en-US" sz="2100" dirty="0"/>
              <a:t>x 0.6 </a:t>
            </a:r>
            <a:endParaRPr lang="en-US" sz="21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7"/>
              <a:tabLst>
                <a:tab pos="736600" algn="l"/>
                <a:tab pos="2743200" algn="l"/>
              </a:tabLst>
            </a:pPr>
            <a:r>
              <a:rPr lang="en-US" sz="2100" dirty="0" smtClean="0"/>
              <a:t>0.9 x 0.02 	</a:t>
            </a:r>
            <a:r>
              <a:rPr lang="en-US" sz="2100" dirty="0" smtClean="0">
                <a:solidFill>
                  <a:srgbClr val="C00000"/>
                </a:solidFill>
              </a:rPr>
              <a:t>h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. </a:t>
            </a:r>
            <a:r>
              <a:rPr lang="en-US" sz="2100" dirty="0" smtClean="0"/>
              <a:t>0.09 x 0.09 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9"/>
              <a:tabLst>
                <a:tab pos="736600" algn="l"/>
                <a:tab pos="2743200" algn="l"/>
              </a:tabLst>
            </a:pPr>
            <a:r>
              <a:rPr lang="en-US" sz="2100" dirty="0" smtClean="0"/>
              <a:t>0.4 </a:t>
            </a:r>
            <a:r>
              <a:rPr lang="en-US" sz="2100" dirty="0"/>
              <a:t>÷</a:t>
            </a:r>
            <a:r>
              <a:rPr lang="en-US" sz="2100" dirty="0" smtClean="0"/>
              <a:t> </a:t>
            </a:r>
            <a:r>
              <a:rPr lang="en-US" sz="2100" dirty="0"/>
              <a:t>0.2 </a:t>
            </a: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j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. </a:t>
            </a:r>
            <a:r>
              <a:rPr lang="en-US" sz="2100" dirty="0" smtClean="0"/>
              <a:t>0.9 </a:t>
            </a:r>
            <a:r>
              <a:rPr lang="en-US" sz="2100" dirty="0"/>
              <a:t>÷</a:t>
            </a:r>
            <a:r>
              <a:rPr lang="en-US" sz="2100" dirty="0" smtClean="0"/>
              <a:t> </a:t>
            </a:r>
            <a:r>
              <a:rPr lang="en-US" sz="2100" dirty="0"/>
              <a:t>0.03 </a:t>
            </a:r>
            <a:endParaRPr lang="en-US" sz="21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11"/>
              <a:tabLst>
                <a:tab pos="736600" algn="l"/>
                <a:tab pos="2743200" algn="l"/>
              </a:tabLst>
            </a:pPr>
            <a:r>
              <a:rPr lang="en-US" sz="2100" dirty="0" smtClean="0"/>
              <a:t>0.45 </a:t>
            </a:r>
            <a:r>
              <a:rPr lang="en-US" sz="2100" dirty="0"/>
              <a:t>÷</a:t>
            </a:r>
            <a:r>
              <a:rPr lang="en-US" sz="2100" dirty="0" smtClean="0"/>
              <a:t> 0.3	</a:t>
            </a:r>
            <a:r>
              <a:rPr lang="en-US" sz="2100" dirty="0" smtClean="0">
                <a:solidFill>
                  <a:srgbClr val="C00000"/>
                </a:solidFill>
              </a:rPr>
              <a:t>l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. </a:t>
            </a:r>
            <a:r>
              <a:rPr lang="en-US" sz="2100" dirty="0" smtClean="0"/>
              <a:t>0.88 </a:t>
            </a:r>
            <a:r>
              <a:rPr lang="en-US" sz="2100" dirty="0"/>
              <a:t>÷</a:t>
            </a:r>
            <a:r>
              <a:rPr lang="en-US" sz="2100" dirty="0" smtClean="0"/>
              <a:t> 0.04</a:t>
            </a:r>
            <a:endParaRPr lang="en-US" sz="2100" dirty="0"/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  <a:tabLst>
                <a:tab pos="736600" algn="l"/>
                <a:tab pos="2743200" algn="l"/>
              </a:tabLst>
            </a:pPr>
            <a:r>
              <a:rPr lang="en-US" sz="2100" dirty="0" smtClean="0"/>
              <a:t>Choose </a:t>
            </a:r>
            <a:r>
              <a:rPr lang="en-US" sz="2100" dirty="0"/>
              <a:t>the correct sign, &lt; or </a:t>
            </a:r>
            <a:r>
              <a:rPr lang="en-US" sz="2100" dirty="0" smtClean="0"/>
              <a:t>&gt;.</a:t>
            </a:r>
          </a:p>
          <a:p>
            <a:pPr marL="914400" lvl="1" indent="-457200">
              <a:lnSpc>
                <a:spcPts val="2700"/>
              </a:lnSpc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100" dirty="0" smtClean="0"/>
              <a:t>2.7 </a:t>
            </a:r>
            <a:r>
              <a:rPr lang="en-US" sz="3600" dirty="0" smtClean="0"/>
              <a:t>□</a:t>
            </a:r>
            <a:r>
              <a:rPr lang="en-US" sz="2100" dirty="0" smtClean="0"/>
              <a:t> 2.5 	</a:t>
            </a:r>
            <a:r>
              <a:rPr lang="en-US" sz="2100" dirty="0" smtClean="0">
                <a:solidFill>
                  <a:srgbClr val="C00000"/>
                </a:solidFill>
              </a:rPr>
              <a:t>b.</a:t>
            </a:r>
            <a:r>
              <a:rPr lang="en-US" sz="2100" dirty="0" smtClean="0"/>
              <a:t>  3.04 </a:t>
            </a:r>
            <a:r>
              <a:rPr lang="en-US" sz="4000" dirty="0"/>
              <a:t>□</a:t>
            </a:r>
            <a:r>
              <a:rPr lang="en-US" sz="2100" dirty="0"/>
              <a:t> 3.3</a:t>
            </a:r>
          </a:p>
          <a:p>
            <a:pPr marL="914400" lvl="1" indent="-457200">
              <a:lnSpc>
                <a:spcPts val="2700"/>
              </a:lnSpc>
              <a:buClr>
                <a:srgbClr val="C00000"/>
              </a:buClr>
              <a:buFont typeface="+mj-lt"/>
              <a:buAutoNum type="alphaLcPeriod" startAt="3"/>
              <a:tabLst>
                <a:tab pos="736600" algn="l"/>
                <a:tab pos="2743200" algn="l"/>
              </a:tabLst>
            </a:pPr>
            <a:r>
              <a:rPr lang="en-US" sz="2100" dirty="0" smtClean="0"/>
              <a:t>-</a:t>
            </a:r>
            <a:r>
              <a:rPr lang="en-US" sz="2100" dirty="0"/>
              <a:t>2.9 </a:t>
            </a:r>
            <a:r>
              <a:rPr lang="en-US" sz="3600" dirty="0" smtClean="0"/>
              <a:t>□</a:t>
            </a:r>
            <a:r>
              <a:rPr lang="en-US" sz="2100" dirty="0" smtClean="0"/>
              <a:t> -</a:t>
            </a:r>
            <a:r>
              <a:rPr lang="en-US" sz="2100" dirty="0"/>
              <a:t>2.8 </a:t>
            </a: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d.</a:t>
            </a:r>
            <a:r>
              <a:rPr lang="en-US" sz="2100" dirty="0" smtClean="0"/>
              <a:t>  -</a:t>
            </a:r>
            <a:r>
              <a:rPr lang="en-US" sz="2100" dirty="0"/>
              <a:t>5.16 </a:t>
            </a:r>
            <a:r>
              <a:rPr lang="en-US" sz="3600" dirty="0" smtClean="0"/>
              <a:t>□</a:t>
            </a:r>
            <a:r>
              <a:rPr lang="en-US" sz="2100" dirty="0" smtClean="0"/>
              <a:t> -</a:t>
            </a:r>
            <a:r>
              <a:rPr lang="en-US" sz="2100" dirty="0"/>
              <a:t>5.5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tabLst>
                <a:tab pos="804863" algn="l"/>
                <a:tab pos="2743200" algn="l"/>
              </a:tabLst>
            </a:pPr>
            <a:r>
              <a:rPr lang="en-US" sz="2100" dirty="0" smtClean="0">
                <a:solidFill>
                  <a:srgbClr val="C00000"/>
                </a:solidFill>
              </a:rPr>
              <a:t>a.</a:t>
            </a:r>
            <a:r>
              <a:rPr lang="en-US" sz="2100" dirty="0" smtClean="0"/>
              <a:t> 	Write </a:t>
            </a:r>
            <a:r>
              <a:rPr lang="en-US" sz="2100" dirty="0"/>
              <a:t>down all the factors of 12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	and 18</a:t>
            </a:r>
            <a:r>
              <a:rPr lang="en-US" sz="2100" dirty="0"/>
              <a:t>. </a:t>
            </a:r>
            <a:endParaRPr lang="en-US" sz="2100" dirty="0" smtClean="0"/>
          </a:p>
          <a:p>
            <a:pPr marL="804863" lvl="1" indent="-347663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sz="2100" dirty="0" smtClean="0"/>
              <a:t>Make </a:t>
            </a:r>
            <a:r>
              <a:rPr lang="en-US" sz="2100" dirty="0"/>
              <a:t>a list of the common </a:t>
            </a:r>
            <a:r>
              <a:rPr lang="en-US" sz="2100" dirty="0" smtClean="0"/>
              <a:t>factors.</a:t>
            </a:r>
          </a:p>
          <a:p>
            <a:pPr marL="804863" lvl="1" indent="-347663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sz="2100" dirty="0" smtClean="0"/>
              <a:t>Write </a:t>
            </a:r>
            <a:r>
              <a:rPr lang="en-US" sz="2100" dirty="0"/>
              <a:t>down the highest common factor.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 flipH="1">
            <a:off x="5220071" y="1268760"/>
            <a:ext cx="365092" cy="5299602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548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5256584" cy="3724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2743200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out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120900" algn="l"/>
                    <a:tab pos="3438525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10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</a:p>
              <a:p>
                <a:pPr marL="914400" lvl="4" indent="-457200">
                  <a:lnSpc>
                    <a:spcPts val="5400"/>
                  </a:lnSpc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2120900" algn="l"/>
                    <a:tab pos="3438525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baseline="30000" dirty="0" smtClean="0"/>
                  <a:t>-3</a:t>
                </a:r>
                <a:r>
                  <a:rPr lang="en-US" sz="3200" dirty="0" smtClean="0"/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f.</a:t>
                </a:r>
                <a:r>
                  <a:rPr lang="en-US" sz="3200" dirty="0" smtClean="0"/>
                  <a:t>  (1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/>
                  <a:t>)</a:t>
                </a:r>
                <a:r>
                  <a:rPr lang="en-US" sz="3200" baseline="30000" dirty="0" smtClean="0"/>
                  <a:t>-1</a:t>
                </a:r>
              </a:p>
              <a:p>
                <a:pPr marL="914400" lvl="4" indent="-457200">
                  <a:lnSpc>
                    <a:spcPts val="5400"/>
                  </a:lnSpc>
                  <a:buClr>
                    <a:srgbClr val="C00000"/>
                  </a:buClr>
                  <a:buFont typeface="+mj-lt"/>
                  <a:buAutoNum type="alphaLcPeriod" startAt="7"/>
                  <a:tabLst>
                    <a:tab pos="2514600" algn="l"/>
                    <a:tab pos="3438525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(0.7)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</a:p>
              <a:p>
                <a:pPr marL="971550" lvl="4" indent="-514350">
                  <a:lnSpc>
                    <a:spcPts val="5400"/>
                  </a:lnSpc>
                  <a:buClr>
                    <a:srgbClr val="C00000"/>
                  </a:buClr>
                  <a:buFont typeface="+mj-lt"/>
                  <a:buAutoNum type="alphaLcPeriod" startAt="9"/>
                  <a:tabLst>
                    <a:tab pos="2514600" algn="l"/>
                    <a:tab pos="3438525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(0.1)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-5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(0.4)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971550" lvl="4" indent="-514350">
                  <a:lnSpc>
                    <a:spcPts val="5400"/>
                  </a:lnSpc>
                  <a:buClr>
                    <a:srgbClr val="C00000"/>
                  </a:buClr>
                  <a:buFont typeface="+mj-lt"/>
                  <a:buAutoNum type="alphaLcPeriod" startAt="11"/>
                  <a:tabLst>
                    <a:tab pos="2514600" algn="l"/>
                    <a:tab pos="3438525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(5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(7-1)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5256584" cy="3724096"/>
              </a:xfrm>
              <a:prstGeom prst="rect">
                <a:avLst/>
              </a:prstGeom>
              <a:blipFill rotWithShape="0">
                <a:blip r:embed="rId4"/>
                <a:stretch>
                  <a:fillRect l="-2086" t="-1803" b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1.5 – Zero, Negative and Fractional Indices</a:t>
            </a:r>
            <a:endParaRPr lang="en-GB" sz="3200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251520" y="4819799"/>
            <a:ext cx="5256584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Q9f strategy hint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Convert mixed numbers to improper fractions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251520" y="5755903"/>
            <a:ext cx="5256584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Q9h strategy hint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Convert decimals to fractions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207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5256584" cy="5453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2743200" algn="l"/>
                  </a:tabLst>
                </a:pPr>
                <a:r>
                  <a:rPr lang="en-US" sz="2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Use a calculator to work out</a:t>
                </a:r>
              </a:p>
              <a:p>
                <a:pPr marL="1485900" lvl="5" indent="-571500">
                  <a:buClr>
                    <a:srgbClr val="C00000"/>
                  </a:buClr>
                  <a:buFont typeface="+mj-lt"/>
                  <a:buAutoNum type="romanLcPeriod"/>
                  <a:tabLst>
                    <a:tab pos="2120900" algn="l"/>
                    <a:tab pos="302895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49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½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ii. 16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½</a:t>
                </a:r>
              </a:p>
              <a:p>
                <a:pPr marL="1485900" lvl="5" indent="-571500">
                  <a:buClr>
                    <a:srgbClr val="C00000"/>
                  </a:buClr>
                  <a:buFont typeface="+mj-lt"/>
                  <a:buAutoNum type="romanLcPeriod" startAt="3"/>
                  <a:tabLst>
                    <a:tab pos="2120900" algn="l"/>
                    <a:tab pos="302895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121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½	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iv.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½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lvl="4" indent="-4000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120900" algn="l"/>
                    <a:tab pos="302895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Copy and complete.</a:t>
                </a:r>
                <a:b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½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the same as the ______ _______ of </a:t>
                </a:r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857250" lvl="4" indent="-4000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120900" algn="l"/>
                    <a:tab pos="302895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out</a:t>
                </a:r>
              </a:p>
              <a:p>
                <a:pPr marL="1485900" lvl="5" indent="-571500">
                  <a:buClr>
                    <a:srgbClr val="C00000"/>
                  </a:buClr>
                  <a:buFont typeface="+mj-lt"/>
                  <a:buAutoNum type="romanLcPeriod"/>
                  <a:tabLst>
                    <a:tab pos="2120900" algn="l"/>
                    <a:tab pos="302895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27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1/3	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</a:t>
                </a:r>
                <a:r>
                  <a:rPr lang="en-US" sz="2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1/3</a:t>
                </a:r>
              </a:p>
              <a:p>
                <a:pPr marL="1485900" lvl="5" indent="-571500">
                  <a:buClr>
                    <a:srgbClr val="C00000"/>
                  </a:buClr>
                  <a:buFont typeface="+mj-lt"/>
                  <a:buAutoNum type="romanLcPeriod" startAt="3"/>
                  <a:tabLst>
                    <a:tab pos="2120900" algn="l"/>
                    <a:tab pos="302895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1/3		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1/3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lvl="4" indent="-4000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120900" algn="l"/>
                    <a:tab pos="302895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Copy and complete.</a:t>
                </a:r>
                <a:b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1/3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same as the ______ _______ of </a:t>
                </a:r>
                <a:r>
                  <a:rPr lang="en-US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857250" lvl="4" indent="-4000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120900" algn="l"/>
                    <a:tab pos="302895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Copy and complete.</a:t>
                </a:r>
              </a:p>
              <a:p>
                <a:pPr marL="1485900" lvl="5" indent="-571500">
                  <a:buClr>
                    <a:srgbClr val="C00000"/>
                  </a:buClr>
                  <a:buFont typeface="+mj-lt"/>
                  <a:buAutoNum type="romanLcPeriod"/>
                  <a:tabLst>
                    <a:tab pos="2120900" algn="l"/>
                    <a:tab pos="302895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625 = 5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so 625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1/4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= </a:t>
                </a:r>
              </a:p>
              <a:p>
                <a:pPr marL="1485900" lvl="5" indent="-571500">
                  <a:buClr>
                    <a:srgbClr val="C00000"/>
                  </a:buClr>
                  <a:buFont typeface="+mj-lt"/>
                  <a:buAutoNum type="romanLcPeriod"/>
                  <a:tabLst>
                    <a:tab pos="2120900" algn="l"/>
                    <a:tab pos="302895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32 = 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5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so 32</a:t>
                </a:r>
                <a:r>
                  <a:rPr lang="en-US" sz="2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1/4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5256584" cy="5453224"/>
              </a:xfrm>
              <a:prstGeom prst="rect">
                <a:avLst/>
              </a:prstGeom>
              <a:blipFill rotWithShape="0">
                <a:blip r:embed="rId4"/>
                <a:stretch>
                  <a:fillRect l="-1275" t="-671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1.5 – Zero, Negative and Fractional Indices</a:t>
            </a:r>
            <a:endParaRPr lang="en-GB" sz="3200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116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12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5256584" cy="3175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27432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Evaluate</a:t>
                </a: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686050" algn="l"/>
                    <a:tab pos="36576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81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686050" algn="l"/>
                    <a:tab pos="3657600" algn="l"/>
                  </a:tabLst>
                </a:pP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baseline="30000" dirty="0" smtClean="0"/>
                  <a:t>1/2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686050" algn="l"/>
                    <a:tab pos="3657600" algn="l"/>
                  </a:tabLst>
                </a:pP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49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3200" baseline="30000" dirty="0"/>
                      <m:t>1/2</m:t>
                    </m:r>
                  </m:oMath>
                </a14:m>
                <a:r>
                  <a:rPr lang="en-US" sz="3200" dirty="0"/>
                  <a:t>	</a:t>
                </a:r>
                <a:r>
                  <a:rPr lang="en-US" sz="3200" dirty="0">
                    <a:solidFill>
                      <a:srgbClr val="C00000"/>
                    </a:solidFill>
                  </a:rPr>
                  <a:t>f.</a:t>
                </a:r>
                <a:r>
                  <a:rPr lang="en-US" sz="3200" dirty="0"/>
                  <a:t>  </a:t>
                </a:r>
                <a:r>
                  <a:rPr lang="en-US" sz="3200" dirty="0" smtClean="0"/>
                  <a:t>-8</a:t>
                </a:r>
                <a:r>
                  <a:rPr lang="en-US" sz="3200" baseline="30000" dirty="0" smtClean="0"/>
                  <a:t>1/3</a:t>
                </a: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686050" algn="l"/>
                    <a:tab pos="3657600" algn="l"/>
                  </a:tabLst>
                </a:pP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3200" baseline="30000" dirty="0"/>
                      <m:t>1/</m:t>
                    </m:r>
                    <m:r>
                      <m:rPr>
                        <m:nor/>
                      </m:rPr>
                      <a:rPr lang="en-US" sz="3200" b="0" i="0" baseline="30000" dirty="0" smtClean="0"/>
                      <m:t>3</m:t>
                    </m:r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h.</a:t>
                </a:r>
                <a:r>
                  <a:rPr lang="en-US" sz="3200" dirty="0" smtClean="0"/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1/3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5256584" cy="3175228"/>
              </a:xfrm>
              <a:prstGeom prst="rect">
                <a:avLst/>
              </a:prstGeom>
              <a:blipFill rotWithShape="0">
                <a:blip r:embed="rId4"/>
                <a:stretch>
                  <a:fillRect l="-2665" t="-2500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1.5 – Zero, Negative and Fractional Indices</a:t>
            </a:r>
            <a:endParaRPr lang="en-GB" sz="32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20716" cy="7055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39284" y="4500989"/>
            <a:ext cx="5196812" cy="8002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Q11 communication hint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means ‘work out the value of’.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4180" y="5517232"/>
            <a:ext cx="5213924" cy="1000043"/>
            <a:chOff x="150164" y="6494199"/>
            <a:chExt cx="5213924" cy="1000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 flipH="1">
                  <a:off x="150164" y="6673055"/>
                  <a:ext cx="5213924" cy="8211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a14:m>
                  <a:r>
                    <a:rPr lang="en-US" sz="32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1/</a:t>
                  </a:r>
                  <a:r>
                    <a:rPr lang="en-US" sz="3200" i="1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US" sz="32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rad>
                        <m:ra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73055"/>
                  <a:ext cx="5213924" cy="8211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Pentagon 11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9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3981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5256584" cy="986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3" indent="-57150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2743200" algn="l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Workout</a:t>
                </a:r>
              </a:p>
              <a:p>
                <a:pPr marL="1028700" lvl="4" indent="-571500">
                  <a:buClr>
                    <a:srgbClr val="C00000"/>
                  </a:buClr>
                  <a:buFont typeface="+mj-lt"/>
                  <a:buAutoNum type="alphaLcPeriod"/>
                  <a:tabLst>
                    <a:tab pos="2171700" algn="l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-1/2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64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-1/3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5256584" cy="986296"/>
              </a:xfrm>
              <a:prstGeom prst="rect">
                <a:avLst/>
              </a:prstGeom>
              <a:blipFill rotWithShape="0">
                <a:blip r:embed="rId4"/>
                <a:stretch>
                  <a:fillRect l="-1506" t="-4348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1.5 – Zero, Negative and Fractional Indices</a:t>
            </a:r>
            <a:endParaRPr lang="en-GB" sz="32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68760"/>
            <a:ext cx="720716" cy="705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 flipH="1">
                <a:off x="223752" y="2204864"/>
                <a:ext cx="5284351" cy="616194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Q12 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i="1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-n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25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-1/2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25</m:t>
                        </m:r>
                        <m:r>
                          <a:rPr lang="en-US" sz="2400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3752" y="2204864"/>
                <a:ext cx="5284351" cy="6161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520" y="2996952"/>
            <a:ext cx="5256583" cy="1844966"/>
            <a:chOff x="150164" y="6494199"/>
            <a:chExt cx="8125612" cy="1844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 flipH="1">
                  <a:off x="150164" y="6644599"/>
                  <a:ext cx="8125612" cy="169456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365760" rtlCol="0" anchor="t" anchorCtr="0">
                  <a:spAutoFit/>
                </a:bodyPr>
                <a:lstStyle/>
                <a:p>
                  <a:r>
                    <a:rPr lang="en-US" sz="2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Work out the  value of  </a:t>
                  </a:r>
                  <a:r>
                    <a:rPr lang="en-US" sz="2200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US" sz="22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r>
                    <a:rPr lang="en-US" sz="2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27</a:t>
                  </a:r>
                  <a:r>
                    <a:rPr lang="en-US" sz="22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2/3</a:t>
                  </a:r>
                  <a:r>
                    <a:rPr lang="en-US" sz="2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</a:t>
                  </a:r>
                  <a:r>
                    <a:rPr lang="en-US" sz="2200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b.</a:t>
                  </a:r>
                  <a:r>
                    <a:rPr lang="en-US" sz="2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16</a:t>
                  </a:r>
                  <a:r>
                    <a:rPr lang="en-US" sz="22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-3/4</a:t>
                  </a:r>
                </a:p>
                <a:p>
                  <a:pPr marL="457200" indent="-457200">
                    <a:buClr>
                      <a:srgbClr val="C00000"/>
                    </a:buClr>
                    <a:buFont typeface="+mj-lt"/>
                    <a:buAutoNum type="alphaLcPeriod"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27</a:t>
                  </a:r>
                  <a:r>
                    <a:rPr lang="en-US" sz="24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2/3 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(27</a:t>
                  </a:r>
                  <a:r>
                    <a:rPr lang="en-US" sz="24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2/3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r>
                    <a:rPr lang="en-US" sz="24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3</a:t>
                  </a:r>
                  <a:r>
                    <a:rPr lang="en-US" sz="24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9</a:t>
                  </a:r>
                </a:p>
                <a:p>
                  <a:pPr marL="457200" indent="-457200">
                    <a:buClr>
                      <a:srgbClr val="C00000"/>
                    </a:buClr>
                    <a:buFont typeface="+mj-lt"/>
                    <a:buAutoNum type="alphaLcPeriod"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  <a:r>
                    <a:rPr lang="en-US" sz="24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-3/4 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16 </m:t>
                          </m:r>
                          <m:r>
                            <a:rPr lang="en-US" sz="2400" b="0" i="1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3/4</m:t>
                          </m:r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16</m:t>
                          </m:r>
                          <m:r>
                            <a:rPr lang="en-US" sz="2400" i="1" baseline="30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1/4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US" sz="2400" i="1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b="0" i="1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b="0" i="1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</m:oMath>
                  </a14:m>
                  <a:endPara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44599"/>
                  <a:ext cx="8125612" cy="16945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Pentagon 14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 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flipH="1">
            <a:off x="251520" y="5078794"/>
            <a:ext cx="3228874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rule (</a:t>
            </a:r>
            <a:r>
              <a:rPr lang="en-US" sz="2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00" i="1" baseline="30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00" i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00" i="1" baseline="30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Work out the cube root of 27 first. Then square your answer.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 flipH="1">
                <a:off x="3707904" y="5517232"/>
                <a:ext cx="1751166" cy="6158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x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07904" y="5517232"/>
                <a:ext cx="1751166" cy="6158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7" idx="0"/>
          </p:cNvCxnSpPr>
          <p:nvPr/>
        </p:nvCxnSpPr>
        <p:spPr>
          <a:xfrm flipH="1" flipV="1">
            <a:off x="4355977" y="4581080"/>
            <a:ext cx="227510" cy="936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75856" y="4149081"/>
            <a:ext cx="96525" cy="9407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269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5256584" cy="2538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3" indent="-80010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2743200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out</a:t>
                </a:r>
              </a:p>
              <a:p>
                <a:pPr marL="12573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686050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  <a:r>
                  <a:rPr lang="en-US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2/3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10000</a:t>
                </a:r>
                <a:r>
                  <a:rPr lang="en-US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3/4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57300" lvl="4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686050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r>
                  <a:rPr lang="en-US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3/2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  <a:endParaRPr lang="en-US" sz="3600" baseline="30000" dirty="0"/>
              </a:p>
              <a:p>
                <a:pPr marL="1257300" lvl="4" indent="-457200"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2686050" algn="l"/>
                  </a:tabLst>
                </a:pPr>
                <a:r>
                  <a:rPr lang="en-US" sz="3600" dirty="0" smtClean="0"/>
                  <a:t>27</a:t>
                </a:r>
                <a:r>
                  <a:rPr lang="en-US" sz="3600" baseline="30000" dirty="0" smtClean="0"/>
                  <a:t>-2/3</a:t>
                </a:r>
                <a:r>
                  <a:rPr lang="en-US" sz="3600" dirty="0" smtClean="0"/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f.</a:t>
                </a:r>
                <a:r>
                  <a:rPr lang="en-US" sz="3600" dirty="0" smtClean="0"/>
                  <a:t>  -81</a:t>
                </a:r>
                <a:r>
                  <a:rPr lang="en-US" sz="3600" baseline="30000" dirty="0" smtClean="0"/>
                  <a:t>-3/4</a:t>
                </a:r>
                <a:endParaRPr lang="en-US" sz="3600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5256584" cy="2538515"/>
              </a:xfrm>
              <a:prstGeom prst="rect">
                <a:avLst/>
              </a:prstGeom>
              <a:blipFill rotWithShape="0">
                <a:blip r:embed="rId4"/>
                <a:stretch>
                  <a:fillRect l="-3129" t="-3846" r="-927" b="-8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1.5 – Zero, Negative and Fractional Indices</a:t>
            </a:r>
            <a:endParaRPr lang="en-GB" sz="32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 flipH="1">
                <a:off x="303565" y="3861048"/>
                <a:ext cx="5204539" cy="898003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Q13 </a:t>
                </a:r>
                <a:r>
                  <a:rPr lang="en-US" sz="25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</a:p>
              <a:p>
                <a:r>
                  <a:rPr lang="en-US" sz="2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  <a:r>
                  <a:rPr lang="en-US" sz="25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2/3 </a:t>
                </a:r>
                <a:r>
                  <a:rPr lang="en-US" sz="2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(64</a:t>
                </a:r>
                <a:r>
                  <a:rPr lang="en-US" sz="25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1/3</a:t>
                </a:r>
                <a:r>
                  <a:rPr lang="en-US" sz="2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5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5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</m:t>
                    </m:r>
                  </m:oMath>
                </a14:m>
                <a:r>
                  <a:rPr lang="en-US" sz="25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</m:t>
                    </m:r>
                  </m:oMath>
                </a14:m>
                <a:endParaRPr lang="en-US" sz="2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3565" y="3861048"/>
                <a:ext cx="5204539" cy="8980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51520" y="4941168"/>
            <a:ext cx="5213924" cy="1000043"/>
            <a:chOff x="150164" y="6494199"/>
            <a:chExt cx="5213924" cy="1000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 flipH="1">
                  <a:off x="150164" y="6673055"/>
                  <a:ext cx="5213924" cy="8211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:r>
                    <a:rPr lang="en-US" sz="3200" i="1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en-US" sz="3200" i="1" baseline="300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US" sz="3200" i="1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/m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rad>
                        <m:ra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g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73055"/>
                  <a:ext cx="5213924" cy="8211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Pentagon 22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10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373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5256584" cy="5558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3" indent="-571500"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2743200" algn="l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out</a:t>
                </a:r>
              </a:p>
              <a:p>
                <a:pPr marL="1028700" lvl="4" indent="-457200">
                  <a:lnSpc>
                    <a:spcPts val="54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2686050" algn="l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27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-1/3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9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3/2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1028700" lvl="4" indent="-457200">
                  <a:lnSpc>
                    <a:spcPts val="54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2686050" algn="l"/>
                  </a:tabLst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-3/2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1/3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28700" lvl="4" indent="-457200">
                  <a:lnSpc>
                    <a:spcPts val="54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2686050" algn="l"/>
                  </a:tabLst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3/4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</a:p>
              <a:p>
                <a:pPr marL="571500" lvl="4">
                  <a:buClr>
                    <a:srgbClr val="C00000"/>
                  </a:buClr>
                  <a:tabLst>
                    <a:tab pos="2686050" algn="l"/>
                  </a:tabLst>
                </a:pPr>
                <a:endParaRPr lang="en-US" sz="3200" baseline="-25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lvl="3" indent="-457200"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2686050" algn="l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 the value of 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0287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2686050" algn="l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 = 2</a:t>
                </a:r>
                <a:r>
                  <a:rPr lang="en-US" sz="2400" i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=27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28700" lvl="4" indent="-457200">
                  <a:lnSpc>
                    <a:spcPts val="5900"/>
                  </a:lnSpc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686050" algn="l"/>
                  </a:tabLst>
                </a:pP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3/4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-3/2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1028700" lvl="4" indent="-457200">
                  <a:lnSpc>
                    <a:spcPts val="5900"/>
                  </a:lnSpc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68605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	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3)</m:t>
                        </m:r>
                      </m:e>
                    </m:rad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baseline="30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28700" lvl="4" indent="-457200">
                  <a:buClr>
                    <a:srgbClr val="C00000"/>
                  </a:buClr>
                  <a:buFont typeface="+mj-lt"/>
                  <a:buAutoNum type="alphaLcPeriod" startAt="6"/>
                  <a:tabLst>
                    <a:tab pos="2686050" algn="l"/>
                  </a:tabLst>
                </a:pP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 baseline="30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5256584" cy="5558958"/>
              </a:xfrm>
              <a:prstGeom prst="rect">
                <a:avLst/>
              </a:prstGeom>
              <a:blipFill rotWithShape="0">
                <a:blip r:embed="rId4"/>
                <a:stretch>
                  <a:fillRect l="-1506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1.5 – Zero, Negative and Fractional Indices</a:t>
            </a:r>
            <a:endParaRPr lang="en-GB" sz="3200" b="1" dirty="0" smtClean="0"/>
          </a:p>
        </p:txBody>
      </p:sp>
      <p:sp>
        <p:nvSpPr>
          <p:cNvPr id="18" name="Rectangle 17"/>
          <p:cNvSpPr/>
          <p:nvPr/>
        </p:nvSpPr>
        <p:spPr>
          <a:xfrm flipH="1">
            <a:off x="3419872" y="1268760"/>
            <a:ext cx="2088232" cy="255454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Q14a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work out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-1/3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work out 9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multiply these numbers together.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318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13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5256584" cy="286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3" indent="-571500">
              <a:buClr>
                <a:srgbClr val="C00000"/>
              </a:buClr>
              <a:buFont typeface="+mj-lt"/>
              <a:buAutoNum type="arabicPeriod" startAt="16"/>
              <a:tabLst>
                <a:tab pos="2743200" algn="l"/>
              </a:tabLst>
            </a:pPr>
            <a:r>
              <a:rPr lang="en-US" sz="257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Problem-solving / Reasoning </a:t>
            </a:r>
            <a:r>
              <a:rPr lang="en-US" sz="2570" dirty="0">
                <a:latin typeface="Arial" panose="020B0604020202020204" pitchFamily="34" charset="0"/>
                <a:cs typeface="Arial" panose="020B0604020202020204" pitchFamily="34" charset="0"/>
              </a:rPr>
              <a:t>Will says that </a:t>
            </a:r>
            <a:r>
              <a:rPr lang="en-US" sz="257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57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-½</a:t>
            </a:r>
            <a:r>
              <a:rPr lang="en-US" sz="2570" dirty="0" smtClean="0">
                <a:latin typeface="Arial" panose="020B0604020202020204" pitchFamily="34" charset="0"/>
                <a:cs typeface="Arial" panose="020B0604020202020204" pitchFamily="34" charset="0"/>
              </a:rPr>
              <a:t> x 64</a:t>
            </a:r>
            <a:r>
              <a:rPr lang="en-US" sz="257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en-US" sz="25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70" dirty="0">
                <a:latin typeface="Arial" panose="020B0604020202020204" pitchFamily="34" charset="0"/>
                <a:cs typeface="Arial" panose="020B0604020202020204" pitchFamily="34" charset="0"/>
              </a:rPr>
              <a:t>= 80</a:t>
            </a:r>
          </a:p>
          <a:p>
            <a:pPr marL="1028700" lvl="4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570" dirty="0" smtClean="0"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US" sz="2570" dirty="0">
                <a:latin typeface="Arial" panose="020B0604020202020204" pitchFamily="34" charset="0"/>
                <a:cs typeface="Arial" panose="020B0604020202020204" pitchFamily="34" charset="0"/>
              </a:rPr>
              <a:t>that Will is wrong, </a:t>
            </a:r>
            <a:endParaRPr lang="en-US" sz="257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4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57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570" dirty="0">
                <a:latin typeface="Arial" panose="020B0604020202020204" pitchFamily="34" charset="0"/>
                <a:cs typeface="Arial" panose="020B0604020202020204" pitchFamily="34" charset="0"/>
              </a:rPr>
              <a:t>mistake did he make?</a:t>
            </a:r>
          </a:p>
          <a:p>
            <a:pPr marL="571500" lvl="3" indent="-571500">
              <a:buClr>
                <a:srgbClr val="C00000"/>
              </a:buClr>
              <a:buFont typeface="+mj-lt"/>
              <a:buAutoNum type="arabicPeriod" startAt="16"/>
              <a:tabLst>
                <a:tab pos="2743200" algn="l"/>
              </a:tabLst>
            </a:pPr>
            <a:r>
              <a:rPr lang="en-US" sz="257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Problem-solving </a:t>
            </a:r>
            <a:r>
              <a:rPr lang="en-US" sz="257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57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  <a:br>
              <a:rPr lang="en-US" sz="257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70" dirty="0" smtClean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US" sz="2570" dirty="0">
                <a:latin typeface="Arial" panose="020B0604020202020204" pitchFamily="34" charset="0"/>
                <a:cs typeface="Arial" panose="020B0604020202020204" pitchFamily="34" charset="0"/>
              </a:rPr>
              <a:t>the expressions with indices to their values.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1.5 – Zero, Negative and Fractional Indices</a:t>
            </a:r>
            <a:endParaRPr lang="en-GB" sz="3200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672" y="4149080"/>
            <a:ext cx="522428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983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1.6 – Powers of 10 and Standard Form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7571495"/>
                  </p:ext>
                </p:extLst>
              </p:nvPr>
            </p:nvGraphicFramePr>
            <p:xfrm>
              <a:off x="281044" y="1268760"/>
              <a:ext cx="8496944" cy="5285927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24236"/>
                    <a:gridCol w="2022704"/>
                    <a:gridCol w="3816424"/>
                    <a:gridCol w="533580"/>
                  </a:tblGrid>
                  <a:tr h="626932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Why Learn This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26932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Write a number in standard form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Calculate with numbers in standard form.</a:t>
                          </a:r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Scientists use standard form to write very small or very large numbers.</a:t>
                          </a:r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09172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09172">
                    <a:tc gridSpan="4"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Work out</a:t>
                          </a:r>
                        </a:p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.5 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1000</m:t>
                              </m:r>
                            </m:oMath>
                          </a14:m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•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.0063 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100</m:t>
                              </m:r>
                            </m:oMath>
                          </a14:m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</a:t>
                          </a:r>
                          <a:r>
                            <a:rPr kumimoji="0" lang="en-US" sz="2800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•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9.4 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0.1</m:t>
                              </m:r>
                            </m:oMath>
                          </a14:m>
                          <a:r>
                            <a:rPr kumimoji="0" lang="en-US" sz="2800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     </a:t>
                          </a:r>
                        </a:p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:r>
                            <a:rPr kumimoji="0" lang="en-US" sz="2800" i="0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a:t>845.3 x 0.001</a:t>
                          </a:r>
                        </a:p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:r>
                            <a:rPr kumimoji="0" lang="en-US" sz="2800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Which of these are the same as ÷ 10?</a:t>
                          </a: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kumimoji="0" lang="en-US" sz="2800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      x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800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       </a:t>
                          </a:r>
                          <a:r>
                            <a:rPr kumimoji="0" lang="en-US" sz="2800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x 0.01     x 10</a:t>
                          </a:r>
                          <a:r>
                            <a:rPr kumimoji="0" lang="en-US" sz="2800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-1</a:t>
                          </a:r>
                          <a:endParaRPr kumimoji="0" lang="en-US" sz="2800" kern="12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7571495"/>
                  </p:ext>
                </p:extLst>
              </p:nvPr>
            </p:nvGraphicFramePr>
            <p:xfrm>
              <a:off x="281044" y="1268760"/>
              <a:ext cx="8496944" cy="5285927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{5940675A-B579-460E-94D1-54222C63F5DA}</a:tableStyleId>
                  </a:tblPr>
                  <a:tblGrid>
                    <a:gridCol w="2124236"/>
                    <a:gridCol w="2022704"/>
                    <a:gridCol w="3816424"/>
                    <a:gridCol w="533580"/>
                  </a:tblGrid>
                  <a:tr h="626932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Why Learn This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737360">
                    <a:tc gridSpan="2"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Write a number in standard form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Calculate with numbers in standard form.</a:t>
                          </a:r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7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Scientists use standard form to write very small or very large numbers.</a:t>
                          </a:r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kumimoji="0" lang="en-US" sz="28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Fluency</a:t>
                          </a:r>
                          <a:endParaRPr kumimoji="0" lang="en-US" sz="28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403475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7" t="-120506" r="-502" b="-27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08079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5256584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Copy and complete. If your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is a fraction, write it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 decimal too.</a:t>
            </a:r>
          </a:p>
          <a:p>
            <a:pPr marL="1028700" lvl="4" indent="-571500">
              <a:buClr>
                <a:srgbClr val="C00000"/>
              </a:buClr>
              <a:buFont typeface="+mj-lt"/>
              <a:buAutoNum type="alphaLcPeriod"/>
              <a:tabLst>
                <a:tab pos="2228850" algn="l"/>
                <a:tab pos="3600450" algn="l"/>
              </a:tabLst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° =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	b. 10</a:t>
            </a:r>
            <a:r>
              <a:rPr lang="en-US" sz="23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=	</a:t>
            </a: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23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4" indent="-571500">
              <a:buClr>
                <a:srgbClr val="C00000"/>
              </a:buClr>
              <a:buFont typeface="+mj-lt"/>
              <a:buAutoNum type="alphaLcPeriod" startAt="4"/>
              <a:tabLst>
                <a:tab pos="2228850" algn="l"/>
                <a:tab pos="3543300" algn="l"/>
              </a:tabLst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3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=	e. 10</a:t>
            </a:r>
            <a:r>
              <a:rPr lang="en-US" sz="23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=	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23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pPr marL="457200" lvl="3" indent="-457200">
              <a:buClr>
                <a:srgbClr val="C00000"/>
              </a:buClr>
              <a:buFont typeface="+mj-lt"/>
              <a:buAutoNum type="arabicPeriod"/>
              <a:tabLst>
                <a:tab pos="2228850" algn="l"/>
                <a:tab pos="3657600" algn="l"/>
              </a:tabLst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down the value of x.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857500" algn="l"/>
              </a:tabLst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3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1000	</a:t>
            </a: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23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3"/>
              <a:tabLst>
                <a:tab pos="2228850" algn="l"/>
                <a:tab pos="3657600" algn="l"/>
              </a:tabLst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10x = 100 000 000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3"/>
              <a:tabLst>
                <a:tab pos="2800350" algn="l"/>
                <a:tab pos="3657600" algn="l"/>
              </a:tabLst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3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	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3"/>
              <a:tabLst>
                <a:tab pos="3143250" algn="l"/>
              </a:tabLst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= 0.0001	</a:t>
            </a: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10</a:t>
            </a:r>
            <a:r>
              <a:rPr lang="en-US" sz="23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Clr>
                <a:srgbClr val="C00000"/>
              </a:buClr>
              <a:buFont typeface="+mj-lt"/>
              <a:buAutoNum type="arabicPeriod"/>
              <a:tabLst>
                <a:tab pos="2743200" algn="l"/>
              </a:tabLst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Copy and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914650" algn="l"/>
              </a:tabLst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5 670 000 	=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million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914650" algn="l"/>
              </a:tabLst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15 800 000 	=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914650" algn="l"/>
              </a:tabLst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4 908 340 000 	=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1.6 – Powers of 10 and Standard Form</a:t>
            </a:r>
            <a:endParaRPr lang="en-GB" sz="3600" b="1" dirty="0" smtClean="0"/>
          </a:p>
        </p:txBody>
      </p:sp>
      <p:sp>
        <p:nvSpPr>
          <p:cNvPr id="8" name="Flowchart: Delay 7"/>
          <p:cNvSpPr/>
          <p:nvPr/>
        </p:nvSpPr>
        <p:spPr>
          <a:xfrm flipH="1">
            <a:off x="5203957" y="1196752"/>
            <a:ext cx="376155" cy="5369378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156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604867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 startAt="4"/>
              <a:tabLst>
                <a:tab pos="2743200" algn="l"/>
              </a:tabLst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Copy and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table of 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prefixes.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1.6 – Powers of 10 and Standard Form</a:t>
            </a:r>
            <a:endParaRPr lang="en-GB" sz="36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32736"/>
              </p:ext>
            </p:extLst>
          </p:nvPr>
        </p:nvGraphicFramePr>
        <p:xfrm>
          <a:off x="276200" y="1700808"/>
          <a:ext cx="6023992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448"/>
                <a:gridCol w="1008112"/>
                <a:gridCol w="1152128"/>
                <a:gridCol w="2736304"/>
              </a:tblGrid>
              <a:tr h="41821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Prefix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1 000 000 000 000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Giga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Mega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1 000 000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Centi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Nano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000 001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flipH="1">
            <a:off x="6419850" y="2060848"/>
            <a:ext cx="2328614" cy="1785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communication hint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Prefix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beginning part of a word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6419850" y="4027418"/>
            <a:ext cx="2328614" cy="2462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communication hint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letter for the prefix micro, is the Greek letter for mu.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7" y="1211289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294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1.1 – Number Problems and Reasoning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4"/>
              <a:tabLst>
                <a:tab pos="736600" algn="l"/>
                <a:tab pos="2743200" algn="l"/>
              </a:tabLst>
            </a:pPr>
            <a:r>
              <a:rPr lang="en-US" sz="2100" dirty="0" smtClean="0">
                <a:solidFill>
                  <a:srgbClr val="C00000"/>
                </a:solidFill>
              </a:rPr>
              <a:t>a.</a:t>
            </a:r>
            <a:r>
              <a:rPr lang="en-US" sz="2100" dirty="0" smtClean="0"/>
              <a:t> Copy </a:t>
            </a:r>
            <a:r>
              <a:rPr lang="en-US" sz="2100" dirty="0"/>
              <a:t>and complete the Venn </a:t>
            </a:r>
            <a:r>
              <a:rPr lang="en-US" sz="2100" dirty="0" smtClean="0"/>
              <a:t>	diagram </a:t>
            </a:r>
            <a:r>
              <a:rPr lang="en-US" sz="2100" dirty="0"/>
              <a:t>to show the factors of 16 </a:t>
            </a:r>
            <a:r>
              <a:rPr lang="en-US" sz="2100" dirty="0" smtClean="0"/>
              <a:t>	and </a:t>
            </a:r>
            <a:r>
              <a:rPr lang="en-US" sz="2100" dirty="0"/>
              <a:t>20.</a:t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endParaRPr lang="en-US" sz="2100" dirty="0" smtClean="0"/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736600" algn="l"/>
                <a:tab pos="2743200" algn="l"/>
              </a:tabLst>
            </a:pPr>
            <a:r>
              <a:rPr lang="en-US" sz="2100" dirty="0" smtClean="0"/>
              <a:t>Write </a:t>
            </a:r>
            <a:r>
              <a:rPr lang="en-US" sz="2100" dirty="0"/>
              <a:t>down the highest common factor</a:t>
            </a:r>
            <a:r>
              <a:rPr lang="en-US" sz="2100" dirty="0" smtClean="0"/>
              <a:t>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4"/>
              <a:tabLst>
                <a:tab pos="914400" algn="l"/>
                <a:tab pos="2743200" algn="l"/>
              </a:tabLst>
            </a:pP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	Write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down the first 10 multiples of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	6 and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736600" algn="l"/>
                <a:tab pos="2743200" algn="l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 list of the common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multiples. 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736600" algn="l"/>
                <a:tab pos="2743200" algn="l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down the lowest common multiple.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337" y="1980227"/>
            <a:ext cx="3218759" cy="17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296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0629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 startAt="5"/>
              <a:tabLst>
                <a:tab pos="274320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Convert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mg into grams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nm into metres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 into kg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7.3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into seconds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1.6 – Powers of 10 and Standard Form</a:t>
            </a:r>
            <a:endParaRPr lang="en-GB" sz="36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3297"/>
            <a:ext cx="705543" cy="7055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239284" y="5694347"/>
            <a:ext cx="52045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223753" y="4019580"/>
            <a:ext cx="5204539" cy="1569660"/>
          </a:xfrm>
          <a:prstGeom prst="rect">
            <a:avLst/>
          </a:prstGeom>
          <a:solidFill>
            <a:srgbClr val="FCF0E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Use a number line</a:t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4509120"/>
            <a:ext cx="5018415" cy="99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405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0629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 startAt="6"/>
              <a:tabLst>
                <a:tab pos="274320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Write these measurements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metres.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size of the influenza virus is about 1.2pm.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radius of a hydrogen atom is 25 pm.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fingernail grows about 0.9 nm every second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3" indent="-457200">
              <a:buClr>
                <a:srgbClr val="C00000"/>
              </a:buClr>
              <a:buFont typeface="+mj-lt"/>
              <a:buAutoNum type="arabicPeriod" startAt="6"/>
              <a:tabLst>
                <a:tab pos="2743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Copy and complete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45 000 = 4.5 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10 000 = 10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</a:p>
          <a:p>
            <a:pPr marL="914400" lvl="4" indent="-45720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45 000 – 4.5 x 10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1.6 – Powers of 10 and Standard Form</a:t>
            </a:r>
            <a:endParaRPr lang="en-GB" sz="36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843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4709462"/>
            <a:ext cx="85292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3" indent="-514350">
              <a:buClr>
                <a:srgbClr val="C00000"/>
              </a:buClr>
              <a:buFont typeface="+mj-lt"/>
              <a:buAutoNum type="arabicPeriod" startAt="8"/>
              <a:tabLst>
                <a:tab pos="27432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these numbers are in standard form?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UcPeriod"/>
              <a:tabLst>
                <a:tab pos="29718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4.5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13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514350">
              <a:buClr>
                <a:srgbClr val="C00000"/>
              </a:buClr>
              <a:buFont typeface="+mj-lt"/>
              <a:buAutoNum type="alphaUcPeriod" startAt="3"/>
              <a:tabLst>
                <a:tab pos="29718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0.9 x 10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9.99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UcPeriod" startAt="5"/>
              <a:tabLst>
                <a:tab pos="29718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4.5 billion 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2.5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1.6 – Powers of 10 and Standard Form</a:t>
            </a:r>
            <a:endParaRPr lang="en-GB" sz="3600" b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94180" y="1209820"/>
            <a:ext cx="8486608" cy="3130433"/>
            <a:chOff x="150164" y="6494199"/>
            <a:chExt cx="8486608" cy="3130433"/>
          </a:xfrm>
        </p:grpSpPr>
        <p:sp>
          <p:nvSpPr>
            <p:cNvPr id="8" name="Rectangle 7"/>
            <p:cNvSpPr/>
            <p:nvPr/>
          </p:nvSpPr>
          <p:spPr>
            <a:xfrm flipH="1">
              <a:off x="150164" y="6673055"/>
              <a:ext cx="8486608" cy="29515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sz="244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number is in </a:t>
              </a:r>
              <a:r>
                <a:rPr lang="en-US" sz="244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 form </a:t>
              </a:r>
              <a:r>
                <a:rPr lang="en-US" sz="244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it is in the </a:t>
              </a:r>
              <a:r>
                <a:rPr lang="en-US" sz="244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 </a:t>
              </a:r>
              <a:r>
                <a:rPr lang="en-US" sz="244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44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4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</a:t>
              </a:r>
              <a:r>
                <a:rPr lang="en-US" sz="244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244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44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4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1 </a:t>
              </a:r>
              <a:r>
                <a:rPr lang="en-US" sz="244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</a:t>
              </a:r>
              <a:r>
                <a:rPr lang="en-US" sz="244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44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4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10 and </a:t>
              </a:r>
              <a:r>
                <a:rPr lang="en-US" sz="244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44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is an integer.</a:t>
              </a:r>
            </a:p>
            <a:p>
              <a:r>
                <a:rPr lang="en-US" sz="244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example, 6.3 x </a:t>
              </a:r>
              <a:r>
                <a:rPr lang="en-US" sz="244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244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44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4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written is standard form because 6.3 is between 1 and 10.</a:t>
              </a:r>
            </a:p>
            <a:p>
              <a:r>
                <a:rPr lang="en-US" sz="244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x </a:t>
              </a:r>
              <a:r>
                <a:rPr lang="en-US" sz="244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244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44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4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not in standard form because 63 does not lie between 1 and 10.</a:t>
              </a:r>
            </a:p>
            <a:p>
              <a:r>
                <a:rPr lang="en-US" sz="244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 form is sometimes also called </a:t>
              </a:r>
              <a:r>
                <a:rPr lang="en-US" sz="244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scientific notation</a:t>
              </a:r>
              <a:r>
                <a:rPr lang="en-US" sz="244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" name="Pentagon 8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12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29" y="5891809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4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0629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3" indent="-51435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 these numbers in standard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4" indent="-400050">
              <a:buClr>
                <a:srgbClr val="C00000"/>
              </a:buClr>
              <a:buFont typeface="+mj-lt"/>
              <a:buAutoNum type="alphaLcPeriod"/>
              <a:tabLst>
                <a:tab pos="308610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87 000 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1 042 000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4" indent="-400050">
              <a:buClr>
                <a:srgbClr val="C00000"/>
              </a:buClr>
              <a:buFont typeface="+mj-lt"/>
              <a:buAutoNum type="alphaLcPeriod"/>
              <a:tabLst>
                <a:tab pos="308610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1 394 000 000 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0.007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4" indent="-400050">
              <a:buClr>
                <a:srgbClr val="C00000"/>
              </a:buClr>
              <a:buFont typeface="+mj-lt"/>
              <a:buAutoNum type="alphaLcPeriod"/>
              <a:tabLst>
                <a:tab pos="308610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0.000 002 84 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0.000 100 3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Clr>
                <a:srgbClr val="C00000"/>
              </a:buClr>
              <a:buFont typeface="+mj-lt"/>
              <a:buAutoNum type="arabicPeriod" startAt="9"/>
              <a:tabLst>
                <a:tab pos="274320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as ordinary numbers,</a:t>
            </a:r>
          </a:p>
          <a:p>
            <a:pPr marL="857250" lvl="4" indent="-400050">
              <a:buClr>
                <a:srgbClr val="C00000"/>
              </a:buClr>
              <a:buFont typeface="+mj-lt"/>
              <a:buAutoNum type="alphaLcPeriod"/>
              <a:tabLst>
                <a:tab pos="302895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x 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3.5 x 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3"/>
              <a:tabLst>
                <a:tab pos="302895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6.78 x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6.2 x 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buClr>
                <a:srgbClr val="C00000"/>
              </a:buClr>
              <a:buFont typeface="+mj-lt"/>
              <a:buAutoNum type="alphaLcPeriod" startAt="5"/>
              <a:tabLst>
                <a:tab pos="302895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8.93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	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4.04 x 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1.6 – Powers of 10 and Standard Form</a:t>
            </a:r>
            <a:endParaRPr lang="en-GB" sz="3600" b="1" dirty="0" smtClean="0"/>
          </a:p>
        </p:txBody>
      </p:sp>
      <p:sp>
        <p:nvSpPr>
          <p:cNvPr id="6" name="Rectangle 5"/>
          <p:cNvSpPr/>
          <p:nvPr/>
        </p:nvSpPr>
        <p:spPr>
          <a:xfrm flipH="1">
            <a:off x="251520" y="3452807"/>
            <a:ext cx="5204539" cy="120032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Write the number between 1 and 10 first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multiply by a power of 10.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61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3" indent="-514350">
              <a:buClr>
                <a:srgbClr val="C00000"/>
              </a:buClr>
              <a:buFont typeface="+mj-lt"/>
              <a:buAutoNum type="arabicPeriod" startAt="11"/>
              <a:tabLst>
                <a:tab pos="27432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Reasoning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distance from the Sun to Neptune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4 500 000 000 000m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14450" lvl="5" indent="-400050">
              <a:buClr>
                <a:srgbClr val="C00000"/>
              </a:buClr>
              <a:buFont typeface="+mj-lt"/>
              <a:buAutoNum type="romanLcPeriod"/>
              <a:tabLst>
                <a:tab pos="2743200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number in standard form.</a:t>
            </a:r>
          </a:p>
          <a:p>
            <a:pPr marL="1314450" lvl="5" indent="-400050">
              <a:buClr>
                <a:srgbClr val="C00000"/>
              </a:buClr>
              <a:buFont typeface="+mj-lt"/>
              <a:buAutoNum type="romanLcPeriod"/>
              <a:tabLst>
                <a:tab pos="2743200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ordinary number in your calculator and press the 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key.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calculator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number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standard form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number.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your calculator displays a number in standard form.</a:t>
            </a:r>
          </a:p>
          <a:p>
            <a:pPr marL="857250" lvl="4" indent="-400050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thickness of a sheet of a paper is 0.000 07 m.</a:t>
            </a:r>
          </a:p>
          <a:p>
            <a:pPr marL="1314450" lvl="5" indent="-400050">
              <a:buClr>
                <a:srgbClr val="C00000"/>
              </a:buClr>
              <a:buFont typeface="+mj-lt"/>
              <a:buAutoNum type="romanLcPeriod"/>
              <a:tabLst>
                <a:tab pos="2743200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number in standard form.</a:t>
            </a:r>
          </a:p>
          <a:p>
            <a:pPr marL="1314450" lvl="5" indent="-400050">
              <a:buClr>
                <a:srgbClr val="C00000"/>
              </a:buClr>
              <a:buFont typeface="+mj-lt"/>
              <a:buAutoNum type="romanLcPeriod"/>
              <a:tabLst>
                <a:tab pos="2743200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ordinary number in your calculator and press the 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key.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calculator number with the standard form number.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do you think that scientists use standard form for very large and very small numbers?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1.6 – Powers of 10 and Standard Form</a:t>
            </a:r>
            <a:endParaRPr lang="en-GB" sz="36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045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15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1.6 – Powers of 10 and Standard Form</a:t>
            </a:r>
            <a:endParaRPr lang="en-GB" sz="3600" b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51520" y="1196752"/>
            <a:ext cx="8485652" cy="5321046"/>
            <a:chOff x="150164" y="6494199"/>
            <a:chExt cx="8125612" cy="5321046"/>
          </a:xfrm>
        </p:grpSpPr>
        <p:sp>
          <p:nvSpPr>
            <p:cNvPr id="9" name="Rectangle 8"/>
            <p:cNvSpPr/>
            <p:nvPr/>
          </p:nvSpPr>
          <p:spPr>
            <a:xfrm flipH="1">
              <a:off x="150164" y="6644599"/>
              <a:ext cx="8125612" cy="51706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Ins="91440" rtlCol="0" anchor="t" anchorCtr="0">
              <a:spAutoFit/>
            </a:bodyPr>
            <a:lstStyle/>
            <a:p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</a:t>
              </a: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 (5 x 10</a:t>
              </a:r>
              <a:r>
                <a:rPr lang="en-US" sz="35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x (7 </a:t>
              </a:r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10</a:t>
              </a:r>
              <a:r>
                <a:rPr lang="en-US" sz="35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endPara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7 x 10</a:t>
              </a:r>
              <a:r>
                <a:rPr lang="en-US" sz="35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 10</a:t>
              </a:r>
              <a:r>
                <a:rPr lang="en-US" sz="35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  <a:p>
              <a:endPara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x 10</a:t>
              </a:r>
              <a:r>
                <a:rPr lang="en-US" sz="35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  <a:p>
              <a:endPara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= 3.5 x 10</a:t>
              </a:r>
              <a:r>
                <a:rPr lang="en-US" sz="35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endPara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 x 10</a:t>
              </a:r>
              <a:r>
                <a:rPr lang="en-US" sz="35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3.5 x 10</a:t>
              </a:r>
              <a:r>
                <a:rPr lang="en-US" sz="35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 10</a:t>
              </a:r>
              <a:r>
                <a:rPr lang="en-US" sz="35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3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3.5 x 10</a:t>
              </a:r>
              <a:r>
                <a:rPr lang="en-US" sz="3500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0" name="Pentagon 9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 3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79912" y="2258288"/>
            <a:ext cx="4896544" cy="738664"/>
            <a:chOff x="3779912" y="2762344"/>
            <a:chExt cx="4896544" cy="738664"/>
          </a:xfrm>
        </p:grpSpPr>
        <p:sp>
          <p:nvSpPr>
            <p:cNvPr id="12" name="TextBox 11"/>
            <p:cNvSpPr txBox="1"/>
            <p:nvPr/>
          </p:nvSpPr>
          <p:spPr>
            <a:xfrm>
              <a:off x="4339098" y="2762344"/>
              <a:ext cx="4337358" cy="7386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00" dirty="0"/>
                <a:t>Rewrite the multiplication grouping the numbers and the powers.</a:t>
              </a:r>
            </a:p>
          </p:txBody>
        </p:sp>
        <p:cxnSp>
          <p:nvCxnSpPr>
            <p:cNvPr id="13" name="Straight Connector 12"/>
            <p:cNvCxnSpPr>
              <a:stCxn id="12" idx="1"/>
            </p:cNvCxnSpPr>
            <p:nvPr/>
          </p:nvCxnSpPr>
          <p:spPr>
            <a:xfrm flipH="1">
              <a:off x="3779912" y="3131676"/>
              <a:ext cx="559186" cy="153308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195736" y="3212976"/>
            <a:ext cx="6436871" cy="1384995"/>
            <a:chOff x="2195736" y="2340508"/>
            <a:chExt cx="6436871" cy="1384995"/>
          </a:xfrm>
        </p:grpSpPr>
        <p:sp>
          <p:nvSpPr>
            <p:cNvPr id="16" name="TextBox 15"/>
            <p:cNvSpPr txBox="1"/>
            <p:nvPr/>
          </p:nvSpPr>
          <p:spPr>
            <a:xfrm>
              <a:off x="4067944" y="2340508"/>
              <a:ext cx="4564663" cy="138499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00" dirty="0"/>
                <a:t>Simplify using multiplication and the index law </a:t>
              </a:r>
              <a:r>
                <a:rPr lang="en-US" sz="2100" i="1" dirty="0" err="1"/>
                <a:t>x</a:t>
              </a:r>
              <a:r>
                <a:rPr lang="en-US" sz="2100" i="1" baseline="30000" dirty="0" err="1"/>
                <a:t>m</a:t>
              </a:r>
              <a:r>
                <a:rPr lang="en-US" sz="2100" dirty="0"/>
                <a:t> x </a:t>
              </a:r>
              <a:r>
                <a:rPr lang="en-US" sz="2100" i="1" dirty="0" err="1" smtClean="0"/>
                <a:t>x</a:t>
              </a:r>
              <a:r>
                <a:rPr lang="en-US" sz="2100" i="1" baseline="30000" dirty="0" err="1" smtClean="0"/>
                <a:t>n</a:t>
              </a:r>
              <a:r>
                <a:rPr lang="en-US" sz="2100" dirty="0" smtClean="0"/>
                <a:t>= </a:t>
              </a:r>
              <a:r>
                <a:rPr lang="en-US" sz="2100" i="1" dirty="0" err="1" smtClean="0"/>
                <a:t>xm</a:t>
              </a:r>
              <a:r>
                <a:rPr lang="en-US" sz="2100" i="1" baseline="30000" dirty="0" err="1" smtClean="0"/>
                <a:t>m+n</a:t>
              </a:r>
              <a:endParaRPr lang="en-US" sz="2100" baseline="30000" dirty="0"/>
            </a:p>
            <a:p>
              <a:r>
                <a:rPr lang="en-US" sz="2100" dirty="0" smtClean="0"/>
                <a:t>This </a:t>
              </a:r>
              <a:r>
                <a:rPr lang="en-US" sz="2100" dirty="0"/>
                <a:t>is not in standard form because 35 is not between 1 and 10.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2195736" y="2988580"/>
              <a:ext cx="1872208" cy="144016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203848" y="4797152"/>
            <a:ext cx="5400600" cy="415498"/>
            <a:chOff x="3203848" y="1566084"/>
            <a:chExt cx="5400600" cy="415498"/>
          </a:xfrm>
        </p:grpSpPr>
        <p:sp>
          <p:nvSpPr>
            <p:cNvPr id="19" name="TextBox 18"/>
            <p:cNvSpPr txBox="1"/>
            <p:nvPr/>
          </p:nvSpPr>
          <p:spPr>
            <a:xfrm>
              <a:off x="5292080" y="1566084"/>
              <a:ext cx="3312368" cy="4154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Write 35 in standard form.</a:t>
              </a:r>
              <a:endParaRPr lang="en-US" sz="2100" dirty="0"/>
            </a:p>
          </p:txBody>
        </p:sp>
        <p:cxnSp>
          <p:nvCxnSpPr>
            <p:cNvPr id="20" name="Straight Connector 19"/>
            <p:cNvCxnSpPr>
              <a:stCxn id="19" idx="1"/>
            </p:cNvCxnSpPr>
            <p:nvPr/>
          </p:nvCxnSpPr>
          <p:spPr>
            <a:xfrm flipH="1">
              <a:off x="3203848" y="1773833"/>
              <a:ext cx="2088232" cy="8275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779912" y="5434046"/>
            <a:ext cx="3530599" cy="578967"/>
            <a:chOff x="5068844" y="1545614"/>
            <a:chExt cx="3530599" cy="578967"/>
          </a:xfrm>
        </p:grpSpPr>
        <p:sp>
          <p:nvSpPr>
            <p:cNvPr id="23" name="TextBox 22"/>
            <p:cNvSpPr txBox="1"/>
            <p:nvPr/>
          </p:nvSpPr>
          <p:spPr>
            <a:xfrm>
              <a:off x="5068844" y="1545614"/>
              <a:ext cx="3530599" cy="4154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00" dirty="0"/>
                <a:t>Work out the final answer.</a:t>
              </a:r>
            </a:p>
          </p:txBody>
        </p:sp>
        <p:cxnSp>
          <p:nvCxnSpPr>
            <p:cNvPr id="24" name="Straight Connector 23"/>
            <p:cNvCxnSpPr>
              <a:stCxn id="23" idx="2"/>
            </p:cNvCxnSpPr>
            <p:nvPr/>
          </p:nvCxnSpPr>
          <p:spPr>
            <a:xfrm>
              <a:off x="6834144" y="1961112"/>
              <a:ext cx="250924" cy="163469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05833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2040"/>
            <a:ext cx="52565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3" indent="-465138">
              <a:buClr>
                <a:srgbClr val="C00000"/>
              </a:buClr>
              <a:buFont typeface="+mj-lt"/>
              <a:buAutoNum type="arabicPeriod" startAt="12"/>
              <a:tabLst>
                <a:tab pos="27432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Work out these. Use a calculator to check your answers.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 x 10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 x (2 x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5 x 10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 x (4 x 10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8 x 10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x (6 x 10</a:t>
            </a:r>
            <a:r>
              <a:rPr lang="en-US" sz="1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8 x 10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÷ (4 x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9 x 10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÷ (3 x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 x 10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 ÷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(8 x 10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(5 x 10</a:t>
            </a:r>
            <a:r>
              <a:rPr lang="en-US" sz="1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71550" lvl="4" indent="-5143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4 x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lvl="3" indent="-465138">
              <a:buClr>
                <a:srgbClr val="C00000"/>
              </a:buClr>
              <a:buFont typeface="+mj-lt"/>
              <a:buAutoNum type="arabicPeriod" startAt="12"/>
              <a:tabLst>
                <a:tab pos="2743200" algn="l"/>
              </a:tabLst>
            </a:pPr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Problem-solving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The Sun is a distance of 1.5 x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km from the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Earth.</a:t>
            </a:r>
            <a:b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travels at a speed of 3 x 10s km per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second.</a:t>
            </a:r>
            <a:b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many seconds will it take for light from the Sun to reach the Earth?</a:t>
            </a:r>
            <a:endParaRPr lang="en-US" sz="1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1.6 – Powers of 10 and Standard Form</a:t>
            </a:r>
            <a:endParaRPr lang="en-GB" sz="36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251520" y="4253026"/>
            <a:ext cx="5204539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Q12g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10</a:t>
            </a:r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(5 x 10</a:t>
            </a:r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x (5 x 10</a:t>
            </a:r>
            <a:r>
              <a:rPr lang="de-DE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411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2040"/>
            <a:ext cx="52565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3" indent="-514350">
              <a:buClr>
                <a:srgbClr val="C00000"/>
              </a:buClr>
              <a:buFont typeface="+mj-lt"/>
              <a:buAutoNum type="arabicPeriod" startAt="14"/>
              <a:tabLst>
                <a:tab pos="2743200" algn="l"/>
              </a:tabLst>
            </a:pPr>
            <a:r>
              <a:rPr lang="en-US" sz="22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/ Problem-solving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A water molecule has a mass of 3 x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28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-29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kg. A bottle contains 1.7 x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28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molecules of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water.</a:t>
            </a:r>
            <a:b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the mass of water in the bottle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3" indent="-514350">
              <a:buClr>
                <a:srgbClr val="C00000"/>
              </a:buClr>
              <a:buFont typeface="+mj-lt"/>
              <a:buAutoNum type="arabicPeriod" startAt="14"/>
              <a:tabLst>
                <a:tab pos="850900" algn="l"/>
                <a:tab pos="2743200" algn="l"/>
              </a:tabLst>
            </a:pPr>
            <a:r>
              <a:rPr lang="en-US" sz="22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Write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these numbers as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	ordinary numbers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3325" lvl="5" indent="-352425">
              <a:buClr>
                <a:srgbClr val="C00000"/>
              </a:buClr>
              <a:buFont typeface="+mj-lt"/>
              <a:buAutoNum type="romanLcPeriod"/>
              <a:tabLst>
                <a:tab pos="2743200" algn="l"/>
              </a:tabLst>
            </a:pP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8 x 10</a:t>
            </a:r>
            <a:r>
              <a:rPr lang="en-US" sz="228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 3 x 10</a:t>
            </a:r>
            <a:r>
              <a:rPr lang="en-US" sz="228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850900" lvl="4" indent="-393700">
              <a:buClr>
                <a:srgbClr val="C00000"/>
              </a:buClr>
              <a:buFont typeface="+mj-lt"/>
              <a:buAutoNum type="alphaLcPeriod" startAt="2"/>
              <a:tabLst>
                <a:tab pos="2743200" algn="l"/>
              </a:tabLst>
            </a:pP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out (8 x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28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) + (3 x 10</a:t>
            </a:r>
            <a:r>
              <a:rPr lang="en-US" sz="228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), giving your answer in standard form.</a:t>
            </a:r>
            <a:endParaRPr lang="en-US" sz="228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1.6 – Powers of 10 and Standard Form</a:t>
            </a:r>
            <a:endParaRPr lang="en-GB" sz="36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251520" y="5517232"/>
            <a:ext cx="5204539" cy="1015663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Q15b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answers from part a to write the answer as an ordinary number. Then convert this to standard form.</a:t>
            </a:r>
          </a:p>
        </p:txBody>
      </p:sp>
    </p:spTree>
    <p:extLst>
      <p:ext uri="{BB962C8B-B14F-4D97-AF65-F5344CB8AC3E}">
        <p14:creationId xmlns:p14="http://schemas.microsoft.com/office/powerpoint/2010/main" val="9554130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2040"/>
            <a:ext cx="5256584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3" indent="-514350">
              <a:buClr>
                <a:srgbClr val="C00000"/>
              </a:buClr>
              <a:buFont typeface="+mj-lt"/>
              <a:buAutoNum type="arabicPeriod" startAt="16"/>
              <a:tabLst>
                <a:tab pos="2743200" algn="l"/>
              </a:tabLst>
            </a:pP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Work out these. Give your answers in standard form.</a:t>
            </a:r>
          </a:p>
          <a:p>
            <a:pPr marL="971550" lvl="4" indent="-458788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3.4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28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+ 6.7 x 10</a:t>
            </a:r>
            <a:r>
              <a:rPr lang="en-US" sz="228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8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458788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9.8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28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 - 2.2 x 10</a:t>
            </a:r>
            <a:r>
              <a:rPr lang="en-US" sz="228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971550" lvl="4" indent="-458788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7.2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28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 + 6.2 x 10</a:t>
            </a:r>
            <a:r>
              <a:rPr lang="en-US" sz="228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8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458788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8.3 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28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280" dirty="0">
                <a:latin typeface="Arial" panose="020B0604020202020204" pitchFamily="34" charset="0"/>
                <a:cs typeface="Arial" panose="020B0604020202020204" pitchFamily="34" charset="0"/>
              </a:rPr>
              <a:t> - 7 x </a:t>
            </a:r>
            <a:r>
              <a:rPr lang="en-US" sz="228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28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228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1.6 – Powers of 10 and Standard Form</a:t>
            </a:r>
            <a:endParaRPr lang="en-GB" sz="36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251520" y="5273913"/>
            <a:ext cx="5225347" cy="132343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just write down the possible values - give your working to show how you worked out the values.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1519" y="3492302"/>
            <a:ext cx="5236054" cy="1592882"/>
            <a:chOff x="3428062" y="1089031"/>
            <a:chExt cx="5373230" cy="1592882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3439051" y="1089031"/>
              <a:ext cx="5362241" cy="1592882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428062" y="1089031"/>
              <a:ext cx="5362241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1880" y="1666250"/>
              <a:ext cx="525658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000" dirty="0"/>
                <a:t>(7 x </a:t>
              </a:r>
              <a:r>
                <a:rPr lang="en-US" sz="2000" dirty="0" smtClean="0"/>
                <a:t>10</a:t>
              </a:r>
              <a:r>
                <a:rPr lang="en-US" sz="2000" i="1" baseline="30000" dirty="0" smtClean="0"/>
                <a:t>x</a:t>
              </a:r>
              <a:r>
                <a:rPr lang="en-US" sz="2000" dirty="0" smtClean="0"/>
                <a:t>) </a:t>
              </a:r>
              <a:r>
                <a:rPr lang="en-US" sz="2000" dirty="0"/>
                <a:t>+ (7 x </a:t>
              </a:r>
              <a:r>
                <a:rPr lang="en-US" sz="2000" dirty="0" smtClean="0"/>
                <a:t>10</a:t>
              </a:r>
              <a:r>
                <a:rPr lang="en-US" sz="2000" i="1" baseline="30000" dirty="0" smtClean="0"/>
                <a:t>y</a:t>
              </a:r>
              <a:r>
                <a:rPr lang="en-US" sz="2000" dirty="0" smtClean="0"/>
                <a:t>) </a:t>
              </a:r>
              <a:r>
                <a:rPr lang="en-US" sz="2000" dirty="0"/>
                <a:t>+ (</a:t>
              </a:r>
              <a:r>
                <a:rPr lang="en-US" sz="2000" dirty="0" smtClean="0"/>
                <a:t>7x10</a:t>
              </a:r>
              <a:r>
                <a:rPr lang="en-US" sz="2000" i="1" baseline="30000" dirty="0" smtClean="0"/>
                <a:t>z</a:t>
              </a:r>
              <a:r>
                <a:rPr lang="en-US" sz="2000" dirty="0" smtClean="0"/>
                <a:t>) = 700 070.07</a:t>
              </a:r>
              <a:endParaRPr lang="en-US" sz="2000" dirty="0"/>
            </a:p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000" dirty="0"/>
                <a:t>Write down a possible set of values for </a:t>
              </a:r>
              <a:r>
                <a:rPr lang="en-US" sz="2000" i="1" dirty="0"/>
                <a:t>x</a:t>
              </a:r>
              <a:r>
                <a:rPr lang="en-US" sz="2000" dirty="0"/>
                <a:t>, </a:t>
              </a:r>
              <a:r>
                <a:rPr lang="en-US" sz="2000" i="1" dirty="0"/>
                <a:t>y</a:t>
              </a:r>
              <a:r>
                <a:rPr lang="en-US" sz="2000" dirty="0"/>
                <a:t> and </a:t>
              </a:r>
              <a:r>
                <a:rPr lang="en-US" sz="2000" i="1" dirty="0"/>
                <a:t>z</a:t>
              </a:r>
              <a:r>
                <a:rPr lang="en-US" sz="2000" dirty="0"/>
                <a:t>. </a:t>
              </a:r>
              <a:r>
                <a:rPr lang="en-US" sz="2000" dirty="0" smtClean="0"/>
                <a:t>	</a:t>
              </a:r>
              <a:r>
                <a:rPr lang="en-US" sz="2000" b="1" dirty="0" smtClean="0"/>
                <a:t>(</a:t>
              </a:r>
              <a:r>
                <a:rPr lang="en-US" sz="2000" b="1" dirty="0"/>
                <a:t>3 marks)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318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14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88043"/>
              </p:ext>
            </p:extLst>
          </p:nvPr>
        </p:nvGraphicFramePr>
        <p:xfrm>
          <a:off x="281044" y="1268760"/>
          <a:ext cx="8496944" cy="463505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24236"/>
                <a:gridCol w="2526760"/>
                <a:gridCol w="3312368"/>
                <a:gridCol w="533580"/>
              </a:tblGrid>
              <a:tr h="62693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Learn This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932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the difference between rational and irrational numbers.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Simplify a surd.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Rationalise</a:t>
                      </a: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denominator.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Surds are used to express irrational numbers in exact form.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172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Fluency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172">
                <a:tc gridSpan="4"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does the dot above the 1 mean in 0.</a:t>
                      </a:r>
                      <a:r>
                        <a:rPr kumimoji="0"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1̇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the missing numbers?</a:t>
                      </a:r>
                    </a:p>
                    <a:p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 = 3 x 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125 = 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25    180=5 x 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96 = 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 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16</a:t>
                      </a:r>
                      <a:endParaRPr kumimoji="0" lang="en-US" sz="260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179511" y="6200001"/>
            <a:ext cx="871296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1.7 - Surds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440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1.1 – Number Problems and Reasoning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tabLst>
                <a:tab pos="736600" algn="l"/>
                <a:tab pos="2743200" algn="l"/>
              </a:tabLst>
            </a:pPr>
            <a:r>
              <a:rPr lang="en-US" sz="2380" dirty="0" smtClean="0">
                <a:solidFill>
                  <a:srgbClr val="C00000"/>
                </a:solidFill>
              </a:rPr>
              <a:t>a.</a:t>
            </a:r>
            <a:r>
              <a:rPr lang="en-US" sz="2380" dirty="0" smtClean="0"/>
              <a:t> Copy and complete the Venn diagram to show the first 10 multiples of 4 </a:t>
            </a:r>
            <a:br>
              <a:rPr lang="en-US" sz="2380" dirty="0" smtClean="0"/>
            </a:br>
            <a:r>
              <a:rPr lang="en-US" sz="2380" dirty="0" smtClean="0"/>
              <a:t>and 10.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736600" algn="l"/>
                <a:tab pos="2743200" algn="l"/>
              </a:tabLst>
            </a:pPr>
            <a:r>
              <a:rPr lang="en-US" sz="2380" dirty="0" smtClean="0"/>
              <a:t>Write down </a:t>
            </a:r>
            <a:br>
              <a:rPr lang="en-US" sz="2380" dirty="0" smtClean="0"/>
            </a:br>
            <a:r>
              <a:rPr lang="en-US" sz="2380" dirty="0" smtClean="0"/>
              <a:t>the lowest </a:t>
            </a:r>
            <a:br>
              <a:rPr lang="en-US" sz="2380" dirty="0" smtClean="0"/>
            </a:br>
            <a:r>
              <a:rPr lang="en-US" sz="2380" dirty="0" smtClean="0"/>
              <a:t>common multiple of 4 and 10.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6"/>
              <a:tabLst>
                <a:tab pos="736600" algn="l"/>
                <a:tab pos="2743200" algn="l"/>
              </a:tabLst>
            </a:pPr>
            <a:r>
              <a:rPr lang="en-US" sz="2380" dirty="0" smtClean="0"/>
              <a:t>Work out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380" dirty="0" smtClean="0"/>
              <a:t>8 – 2 x 3 	</a:t>
            </a:r>
            <a:r>
              <a:rPr lang="en-US" sz="2380" dirty="0" smtClean="0">
                <a:solidFill>
                  <a:srgbClr val="C00000"/>
                </a:solidFill>
              </a:rPr>
              <a:t>b.</a:t>
            </a:r>
            <a:r>
              <a:rPr lang="en-US" sz="2380" dirty="0" smtClean="0"/>
              <a:t>  (8 - 2) x 3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3"/>
              <a:tabLst>
                <a:tab pos="736600" algn="l"/>
                <a:tab pos="2743200" algn="l"/>
              </a:tabLst>
            </a:pPr>
            <a:r>
              <a:rPr lang="en-US" sz="2380" dirty="0" smtClean="0"/>
              <a:t>7 - (4 - 1) x 6 	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3"/>
              <a:tabLst>
                <a:tab pos="736600" algn="l"/>
                <a:tab pos="2743200" algn="l"/>
              </a:tabLst>
            </a:pPr>
            <a:r>
              <a:rPr lang="en-US" sz="2380" dirty="0" smtClean="0"/>
              <a:t>24 ÷ (8 - 2) 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eriod" startAt="5"/>
              <a:tabLst>
                <a:tab pos="736600" algn="l"/>
                <a:tab pos="2743200" algn="l"/>
              </a:tabLst>
            </a:pPr>
            <a:r>
              <a:rPr lang="en-US" sz="2380" dirty="0" smtClean="0"/>
              <a:t>4</a:t>
            </a:r>
            <a:r>
              <a:rPr lang="en-US" sz="2380" baseline="30000" dirty="0" smtClean="0"/>
              <a:t>2</a:t>
            </a:r>
            <a:r>
              <a:rPr lang="en-US" sz="2380" dirty="0" smtClean="0"/>
              <a:t> +1 	</a:t>
            </a:r>
            <a:r>
              <a:rPr lang="en-US" sz="2380" dirty="0" smtClean="0">
                <a:solidFill>
                  <a:srgbClr val="C00000"/>
                </a:solidFill>
              </a:rPr>
              <a:t>f.</a:t>
            </a:r>
            <a:r>
              <a:rPr lang="en-US" sz="2380" dirty="0" smtClean="0"/>
              <a:t>   (-6)</a:t>
            </a:r>
            <a:r>
              <a:rPr lang="en-US" sz="2380" baseline="30000" dirty="0" smtClean="0"/>
              <a:t>2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8"/>
              <a:tabLst>
                <a:tab pos="736600" algn="l"/>
                <a:tab pos="2743200" algn="l"/>
              </a:tabLst>
            </a:pPr>
            <a:r>
              <a:rPr lang="en-US" sz="2380" dirty="0" smtClean="0"/>
              <a:t>Insert brackets to make this calculation correct.</a:t>
            </a:r>
            <a:br>
              <a:rPr lang="en-US" sz="2380" dirty="0" smtClean="0"/>
            </a:br>
            <a:r>
              <a:rPr lang="en-US" sz="2380" dirty="0" smtClean="0"/>
              <a:t>9 + 18 ÷ 3 = 9</a:t>
            </a:r>
            <a:endParaRPr lang="en-US" sz="238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0897" y="2042590"/>
            <a:ext cx="2675171" cy="11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117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16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2040"/>
                <a:ext cx="5256584" cy="3671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</a:tabLs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out</a:t>
                </a: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</a:tabLs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number as a fraction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its simplest form,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171700" algn="l"/>
                    <a:tab pos="3371850" algn="l"/>
                  </a:tabLs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0.6  	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0.85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1.625</a:t>
                </a: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2171700" algn="l"/>
                    <a:tab pos="3371850" algn="l"/>
                  </a:tabLs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4.25	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0.3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1.5</a:t>
                </a:r>
              </a:p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2171700" algn="l"/>
                    <a:tab pos="3371850" algn="l"/>
                  </a:tabLs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Write to 2 decimal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places</a:t>
                </a: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171700" algn="l"/>
                    <a:tab pos="337185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dirty="0" smtClean="0"/>
                  <a:t>	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171700" algn="l"/>
                    <a:tab pos="337185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rad>
                  </m:oMath>
                </a14:m>
                <a:r>
                  <a:rPr lang="en-US" sz="2000" dirty="0" smtClean="0"/>
                  <a:t>	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53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 marL="0" lvl="3">
                  <a:buClr>
                    <a:srgbClr val="C00000"/>
                  </a:buClr>
                  <a:tabLst>
                    <a:tab pos="2171700" algn="l"/>
                    <a:tab pos="337185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Discussion:</a:t>
                </a:r>
                <a:r>
                  <a:rPr lang="en-US" sz="2000" dirty="0"/>
                  <a:t> Which is more exact, the square root or the decimal?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2040"/>
                <a:ext cx="5256584" cy="3671583"/>
              </a:xfrm>
              <a:prstGeom prst="rect">
                <a:avLst/>
              </a:prstGeom>
              <a:blipFill rotWithShape="0">
                <a:blip r:embed="rId4"/>
                <a:stretch>
                  <a:fillRect l="-1159" t="-831" b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Delay 12"/>
          <p:cNvSpPr/>
          <p:nvPr/>
        </p:nvSpPr>
        <p:spPr>
          <a:xfrm flipH="1">
            <a:off x="5220072" y="1196752"/>
            <a:ext cx="360040" cy="2371759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4180" y="4924433"/>
            <a:ext cx="5213924" cy="1672919"/>
            <a:chOff x="150164" y="6494199"/>
            <a:chExt cx="5213924" cy="16729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 flipH="1">
                  <a:off x="150164" y="6673055"/>
                  <a:ext cx="5213924" cy="149406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 </a:t>
                  </a:r>
                  <a:r>
                    <a:rPr 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surd</a:t>
                  </a:r>
                  <a:r>
                    <a:rPr 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is a number written exactly using square or cube roots.</a:t>
                  </a:r>
                </a:p>
                <a:p>
                  <a:r>
                    <a:rPr 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For example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and</a:t>
                  </a:r>
                  <a:r>
                    <a:rPr lang="en-US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are surds.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and </a:t>
                  </a:r>
                  <a14:m>
                    <m:oMath xmlns:m="http://schemas.openxmlformats.org/officeDocument/2006/math">
                      <m:rad>
                        <m:ra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are not surds, because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2 and </a:t>
                  </a:r>
                  <a14:m>
                    <m:oMath xmlns:m="http://schemas.openxmlformats.org/officeDocument/2006/math">
                      <m:rad>
                        <m:ra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3</a:t>
                  </a: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73055"/>
                  <a:ext cx="5213924" cy="14940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Pentagon 15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13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3356992"/>
            <a:ext cx="720716" cy="705543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US" sz="4000" dirty="0"/>
              <a:t>1.7 - Surds</a:t>
            </a:r>
            <a:endParaRPr lang="en-GB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8990414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2040"/>
                <a:ext cx="5256584" cy="4088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971550" algn="l"/>
                    <a:tab pos="2743200" algn="l"/>
                  </a:tabLst>
                </a:pPr>
                <a:r>
                  <a:rPr lang="en-US" sz="246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4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Work out</a:t>
                </a:r>
              </a:p>
              <a:p>
                <a:pPr marL="1314450" lvl="5" indent="-400050">
                  <a:buClr>
                    <a:srgbClr val="C00000"/>
                  </a:buClr>
                  <a:buFont typeface="+mj-lt"/>
                  <a:buAutoNum type="romanLcPeriod"/>
                  <a:tabLst>
                    <a:tab pos="857250" algn="l"/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6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4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246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857250" algn="l"/>
                    <a:tab pos="2743200" algn="l"/>
                  </a:tabLst>
                </a:pPr>
                <a:r>
                  <a:rPr lang="en-US" sz="24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</a:t>
                </a:r>
                <a:r>
                  <a:rPr lang="en-US" sz="2460" dirty="0">
                    <a:latin typeface="Arial" panose="020B0604020202020204" pitchFamily="34" charset="0"/>
                    <a:cs typeface="Arial" panose="020B0604020202020204" pitchFamily="34" charset="0"/>
                  </a:rPr>
                  <a:t>out</a:t>
                </a:r>
              </a:p>
              <a:p>
                <a:pPr marL="1314450" lvl="5" indent="-457200">
                  <a:buClr>
                    <a:srgbClr val="C00000"/>
                  </a:buClr>
                  <a:buFont typeface="+mj-lt"/>
                  <a:buAutoNum type="romanLcPeriod"/>
                  <a:tabLst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46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4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rad>
                  </m:oMath>
                </a14:m>
                <a:endParaRPr lang="en-US" sz="246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4" indent="-4000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4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en-US" sz="2460" dirty="0">
                    <a:latin typeface="Arial" panose="020B0604020202020204" pitchFamily="34" charset="0"/>
                    <a:cs typeface="Arial" panose="020B0604020202020204" pitchFamily="34" charset="0"/>
                  </a:rPr>
                  <a:t>do you notice about your answers to parts a and b? </a:t>
                </a:r>
                <a:endParaRPr lang="en-US" sz="246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4" indent="-4000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4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 </a:t>
                </a:r>
                <a:r>
                  <a:rPr lang="en-US" sz="2460" dirty="0">
                    <a:latin typeface="Arial" panose="020B0604020202020204" pitchFamily="34" charset="0"/>
                    <a:cs typeface="Arial" panose="020B0604020202020204" pitchFamily="34" charset="0"/>
                  </a:rPr>
                  <a:t>the missing </a:t>
                </a:r>
                <a:r>
                  <a:rPr lang="en-US" sz="24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numbers.</a:t>
                </a:r>
              </a:p>
              <a:p>
                <a:pPr marL="1428750" lvl="5" indent="-514350">
                  <a:buClr>
                    <a:srgbClr val="C00000"/>
                  </a:buClr>
                  <a:buFont typeface="+mj-lt"/>
                  <a:buAutoNum type="romanLcPeriod"/>
                  <a:tabLst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6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</m:t>
                        </m:r>
                      </m:e>
                    </m:rad>
                  </m:oMath>
                </a14:m>
                <a:r>
                  <a:rPr lang="en-US" sz="246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1428750" lvl="5" indent="-514350">
                  <a:buClr>
                    <a:srgbClr val="C00000"/>
                  </a:buClr>
                  <a:buFont typeface="+mj-lt"/>
                  <a:buAutoNum type="romanLcPeriod"/>
                  <a:tabLst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6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i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</m:t>
                        </m:r>
                      </m:e>
                    </m:rad>
                  </m:oMath>
                </a14:m>
                <a:r>
                  <a:rPr lang="en-US" sz="246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</m:rad>
                  </m:oMath>
                </a14:m>
                <a:endParaRPr lang="en-US" sz="2460" dirty="0" smtClean="0"/>
              </a:p>
              <a:p>
                <a:pPr marL="1428750" lvl="5" indent="-514350">
                  <a:buClr>
                    <a:srgbClr val="C00000"/>
                  </a:buClr>
                  <a:buFont typeface="+mj-lt"/>
                  <a:buAutoNum type="romanLcPeriod"/>
                  <a:tabLst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i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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46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6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6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35</m:t>
                        </m:r>
                      </m:e>
                    </m:rad>
                  </m:oMath>
                </a14:m>
                <a:endParaRPr lang="en-US" sz="246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2040"/>
                <a:ext cx="5256584" cy="4088170"/>
              </a:xfrm>
              <a:prstGeom prst="rect">
                <a:avLst/>
              </a:prstGeom>
              <a:blipFill rotWithShape="0">
                <a:blip r:embed="rId4"/>
                <a:stretch>
                  <a:fillRect l="-1622" t="-1194" r="-2549" b="-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94180" y="5586344"/>
            <a:ext cx="5213924" cy="939000"/>
            <a:chOff x="150164" y="6494199"/>
            <a:chExt cx="5213924" cy="939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 flipH="1">
                  <a:off x="150164" y="6673055"/>
                  <a:ext cx="5213924" cy="760144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mn</m:t>
                          </m:r>
                        </m:e>
                      </m:rad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73055"/>
                  <a:ext cx="5213924" cy="7601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Pentagon 15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20716" cy="705543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>
            <a:noAutofit/>
          </a:bodyPr>
          <a:lstStyle/>
          <a:p>
            <a:r>
              <a:rPr lang="en-US" sz="4000" dirty="0"/>
              <a:t>1.7 - Surds</a:t>
            </a:r>
            <a:endParaRPr lang="en-GB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4983035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2040"/>
                <a:ext cx="5256584" cy="4635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71550" algn="l"/>
                    <a:tab pos="2743200" algn="l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 the value of the integer k to simplify these surds.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150</m:t>
                        </m:r>
                      </m:e>
                    </m:ra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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k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e>
                    </m:rad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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k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128</m:t>
                        </m:r>
                      </m:e>
                    </m:rad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108</m:t>
                        </m:r>
                      </m:e>
                    </m:rad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k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857250" algn="l"/>
                    <a:tab pos="2743200" algn="l"/>
                  </a:tabLst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Simplify these surds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857250" algn="l"/>
                    <a:tab pos="2286000" algn="l"/>
                    <a:tab pos="371475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150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44</m:t>
                        </m:r>
                      </m:e>
                    </m:rad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857250" algn="l"/>
                    <a:tab pos="2286000" algn="l"/>
                    <a:tab pos="371475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e.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f.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56</m:t>
                        </m:r>
                      </m:e>
                    </m:rad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2040"/>
                <a:ext cx="5256584" cy="4635884"/>
              </a:xfrm>
              <a:prstGeom prst="rect">
                <a:avLst/>
              </a:prstGeom>
              <a:blipFill rotWithShape="0">
                <a:blip r:embed="rId4"/>
                <a:stretch>
                  <a:fillRect l="-1506" t="-921" b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1.7 - Surds</a:t>
            </a:r>
            <a:endParaRPr lang="en-GB" sz="4000" b="1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20716" cy="7055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239284" y="3789040"/>
            <a:ext cx="519681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 communication hint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integer is a positive or negative whole number or zero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251520" y="5805264"/>
            <a:ext cx="5204539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Find a factor that is also a square number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892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5256584" cy="5173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71550" algn="l"/>
                    <a:tab pos="2743200" algn="l"/>
                  </a:tabLst>
                </a:pP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a calculator to work out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500" b="0" i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500" dirty="0" smtClean="0">
                  <a:latin typeface="Arial" panose="020B0604020202020204" pitchFamily="34" charset="0"/>
                </a:endParaRP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743200" algn="l"/>
                  </a:tabLst>
                </a:pP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a simplified surd</a:t>
                </a: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743200" algn="l"/>
                  </a:tabLst>
                </a:pP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a decimal</a:t>
                </a:r>
                <a:b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857250" algn="l"/>
                    <a:tab pos="2743200" algn="l"/>
                  </a:tabLst>
                </a:pP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a.	A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surd simplifies to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 What could the original surd be? 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lvl="4" indent="-4000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43200" algn="l"/>
                  </a:tabLst>
                </a:pPr>
                <a:r>
                  <a:rPr lang="en-US" sz="25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Reflect</a:t>
                </a: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How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did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find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surd?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256584" cy="5173980"/>
              </a:xfrm>
              <a:prstGeom prst="rect">
                <a:avLst/>
              </a:prstGeom>
              <a:blipFill rotWithShape="0">
                <a:blip r:embed="rId4"/>
                <a:stretch>
                  <a:fillRect l="-1622" t="-824" r="-3360" b="-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1.7 - Surds</a:t>
            </a:r>
            <a:endParaRPr lang="en-GB" sz="4000" b="1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20716" cy="7055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273105" y="3020759"/>
            <a:ext cx="5204539" cy="1200329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Q7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Make sure you know how to switch between surd and decimals on your calculator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24691" y="5146480"/>
            <a:ext cx="2232248" cy="1349743"/>
            <a:chOff x="78488" y="6494199"/>
            <a:chExt cx="3128245" cy="13497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 flipH="1">
                  <a:off x="78488" y="6702176"/>
                  <a:ext cx="3128245" cy="114176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a14:m>
                  <a:endPara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8488" y="6702176"/>
                  <a:ext cx="3128245" cy="114176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Pentagon 11"/>
            <p:cNvSpPr/>
            <p:nvPr/>
          </p:nvSpPr>
          <p:spPr>
            <a:xfrm>
              <a:off x="78488" y="6494199"/>
              <a:ext cx="2695392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51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17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2040"/>
                <a:ext cx="5256584" cy="2589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971550" algn="l"/>
                    <a:tab pos="27432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Simplify</a:t>
                </a: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302895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320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</m:oMath>
                </a14:m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51435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71550" algn="l"/>
                    <a:tab pos="302895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32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2040"/>
                <a:ext cx="5256584" cy="2589042"/>
              </a:xfrm>
              <a:prstGeom prst="rect">
                <a:avLst/>
              </a:prstGeom>
              <a:blipFill rotWithShape="0">
                <a:blip r:embed="rId4"/>
                <a:stretch>
                  <a:fillRect l="-2665" t="-3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1.7 - Surds</a:t>
            </a:r>
            <a:endParaRPr lang="en-GB" sz="4000" b="1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20716" cy="7055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0610" y="4221088"/>
            <a:ext cx="5277494" cy="2339512"/>
            <a:chOff x="107504" y="6494199"/>
            <a:chExt cx="5213924" cy="2339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 flipH="1">
                  <a:off x="107504" y="6673055"/>
                  <a:ext cx="5213924" cy="216065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tlCol="0" anchor="t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Rational</m:t>
                        </m:r>
                        <m: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numbers</m:t>
                        </m:r>
                        <m: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be</m:t>
                        </m:r>
                        <m: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written</m:t>
                        </m:r>
                        <m: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as</m:t>
                        </m:r>
                        <m: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fraction</m:t>
                        </m:r>
                        <m: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1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r>
                    <a:rPr lang="en-US" sz="1900" i="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/>
                  </a:r>
                  <a:br>
                    <a:rPr lang="en-US" sz="1900" i="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form</m:t>
                      </m:r>
                      <m:f>
                        <m:fPr>
                          <m:ctrlPr>
                            <a:rPr lang="en-US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integers</m:t>
                      </m:r>
                      <m: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m:t>≠</m:t>
                      </m:r>
                      <m:r>
                        <a:rPr lang="en-US" sz="19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</m:oMath>
                  </a14:m>
                  <a:r>
                    <a:rPr lang="en-US" sz="19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2͘͘</m:t>
                      </m:r>
                      <m:r>
                        <a:rPr lang="en-US" sz="19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rational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can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written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f>
                        <m:fPr>
                          <m:ctrlPr>
                            <a:rPr lang="en-US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19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9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rational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can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written</m:t>
                      </m:r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f>
                        <m:fPr>
                          <m:ctrlPr>
                            <a:rPr lang="en-US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9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9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irrational</m:t>
                        </m:r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1900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7504" y="6673055"/>
                  <a:ext cx="5213924" cy="216065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Pentagon 11"/>
            <p:cNvSpPr/>
            <p:nvPr/>
          </p:nvSpPr>
          <p:spPr>
            <a:xfrm>
              <a:off x="10750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1520" y="5066020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5661248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49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18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2040"/>
                <a:ext cx="5256584" cy="4304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971550" algn="l"/>
                    <a:tab pos="2743200" algn="l"/>
                  </a:tabLst>
                </a:pP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Copy and complete the table using the numbers below.</a:t>
                </a:r>
                <a:b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3">
                  <a:buClr>
                    <a:srgbClr val="C00000"/>
                  </a:buClr>
                  <a:tabLst>
                    <a:tab pos="971550" algn="l"/>
                    <a:tab pos="2743200" algn="l"/>
                  </a:tabLst>
                </a:pP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1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1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-4 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1.͘</a:t>
                </a:r>
                <a:r>
                  <a:rPr lang="en-US" sz="2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1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͘͘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1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1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100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0.3</a:t>
                </a:r>
              </a:p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971550" algn="l"/>
                    <a:tab pos="2743200" algn="l"/>
                  </a:tabLst>
                </a:pP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equation </a:t>
                </a:r>
                <a:r>
                  <a:rPr lang="en-US" sz="2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- 90 = 0, giving your answer as a surd in its simplest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form.</a:t>
                </a:r>
                <a:b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1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Discussion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you solve the equation </a:t>
                </a:r>
                <a:r>
                  <a:rPr lang="en-US" sz="2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+ 90 = 0 in the same way? Explain your answer.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2040"/>
                <a:ext cx="5256584" cy="4304768"/>
              </a:xfrm>
              <a:prstGeom prst="rect">
                <a:avLst/>
              </a:prstGeom>
              <a:blipFill rotWithShape="0">
                <a:blip r:embed="rId4"/>
                <a:stretch>
                  <a:fillRect l="-1159" t="-992" r="-2317" b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1.7 - Surds</a:t>
            </a:r>
            <a:endParaRPr lang="en-GB" sz="4000" b="1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20716" cy="7055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10004"/>
              </p:ext>
            </p:extLst>
          </p:nvPr>
        </p:nvGraphicFramePr>
        <p:xfrm>
          <a:off x="899592" y="2039248"/>
          <a:ext cx="41044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Irrational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 flipH="1">
                <a:off x="303565" y="5589240"/>
                <a:ext cx="5204539" cy="918393"/>
              </a:xfrm>
              <a:prstGeom prst="rect">
                <a:avLst/>
              </a:prstGeom>
              <a:solidFill>
                <a:srgbClr val="FAFAB4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Q11 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      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x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e>
                    </m:rad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tabLst>
                    <a:tab pos="1543050" algn="l"/>
                  </a:tabLst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x2 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±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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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3565" y="5589240"/>
                <a:ext cx="5204539" cy="9183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651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5147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18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2040"/>
                <a:ext cx="5256584" cy="4447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971550" algn="l"/>
                    <a:tab pos="2743200" algn="l"/>
                  </a:tabLs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Solve these equations, giving your answer as a surd in its simplest form, </a:t>
                </a:r>
              </a:p>
              <a:p>
                <a:pPr marL="97155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686050" algn="l"/>
                  </a:tabLs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200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½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80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71550" algn="l"/>
                    <a:tab pos="2686050" algn="l"/>
                  </a:tabLs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36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-14 = 42</a:t>
                </a:r>
              </a:p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971550" algn="l"/>
                    <a:tab pos="2743200" algn="l"/>
                  </a:tabLs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of a square is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60cm</a:t>
                </a:r>
                <a:r>
                  <a:rPr lang="en-US" sz="2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length of one side of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square.</a:t>
                </a:r>
                <a:b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Give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your answer as a surd in its simplest form.</a:t>
                </a:r>
              </a:p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857250" algn="l"/>
                    <a:tab pos="971550" algn="l"/>
                    <a:tab pos="2743200" algn="l"/>
                  </a:tabLst>
                </a:pP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Work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out</a:t>
                </a:r>
              </a:p>
              <a:p>
                <a:pPr marL="1428750" lvl="5" indent="-514350">
                  <a:buClr>
                    <a:srgbClr val="C00000"/>
                  </a:buClr>
                  <a:buFont typeface="+mj-lt"/>
                  <a:buAutoNum type="romanLcPeriod"/>
                  <a:tabLst>
                    <a:tab pos="2971800" algn="l"/>
                    <a:tab pos="3314700" algn="l"/>
                  </a:tabLs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x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x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428750" lvl="5" indent="-514350">
                  <a:buClr>
                    <a:srgbClr val="C00000"/>
                  </a:buClr>
                  <a:buFont typeface="+mj-lt"/>
                  <a:buAutoNum type="romanLcPeriod" startAt="3"/>
                  <a:tabLst>
                    <a:tab pos="2971800" algn="l"/>
                    <a:tab pos="3314700" algn="l"/>
                  </a:tabLs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rad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x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x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lvl="4" indent="-4000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971800" algn="l"/>
                    <a:tab pos="3314700" algn="l"/>
                  </a:tabLs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calculator to check your answers to parts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iv.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2040"/>
                <a:ext cx="5256584" cy="4447564"/>
              </a:xfrm>
              <a:prstGeom prst="rect">
                <a:avLst/>
              </a:prstGeom>
              <a:blipFill rotWithShape="0">
                <a:blip r:embed="rId4"/>
                <a:stretch>
                  <a:fillRect l="-1043" t="-686" b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1.7 - Surds</a:t>
            </a:r>
            <a:endParaRPr lang="en-GB" sz="4000" b="1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20716" cy="7055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H="1">
            <a:off x="251520" y="5774487"/>
            <a:ext cx="5204539" cy="769441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Q14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Multiply the integers together and the surds together. Simplify.</a:t>
            </a:r>
          </a:p>
        </p:txBody>
      </p:sp>
    </p:spTree>
    <p:extLst>
      <p:ext uri="{BB962C8B-B14F-4D97-AF65-F5344CB8AC3E}">
        <p14:creationId xmlns:p14="http://schemas.microsoft.com/office/powerpoint/2010/main" val="17692270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18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1.7 - Surds</a:t>
            </a:r>
            <a:endParaRPr lang="en-GB" sz="4000" b="1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294180" y="1245864"/>
            <a:ext cx="8442994" cy="1759353"/>
            <a:chOff x="123821" y="6494199"/>
            <a:chExt cx="5213924" cy="175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 flipH="1">
                  <a:off x="123821" y="6673055"/>
                  <a:ext cx="5213924" cy="158049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182880" rtlCol="0" anchor="t" anchorCtr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 </a:t>
                  </a:r>
                  <a:r>
                    <a:rPr lang="en-US" sz="24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rationalise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the denominator 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of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multiply 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by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Then the fraction will have an integer as the denominator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b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endPara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23821" y="6673055"/>
                  <a:ext cx="5213924" cy="15804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Pentagon 27"/>
            <p:cNvSpPr/>
            <p:nvPr/>
          </p:nvSpPr>
          <p:spPr>
            <a:xfrm>
              <a:off x="123821" y="6494199"/>
              <a:ext cx="1692484" cy="377456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17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4180" y="2653462"/>
            <a:ext cx="8442992" cy="3856543"/>
            <a:chOff x="150164" y="6494199"/>
            <a:chExt cx="8125612" cy="3856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 flipH="1">
                  <a:off x="150164" y="6644599"/>
                  <a:ext cx="8125612" cy="370614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274320" rIns="91440" rtlCol="0" anchor="t" anchorCtr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Rationalise the denominator</a:t>
                  </a:r>
                </a:p>
                <a:p>
                  <a:pPr marL="457200" indent="-457200">
                    <a:lnSpc>
                      <a:spcPts val="4700"/>
                    </a:lnSpc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1257300" algn="l"/>
                    </a:tabLs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</a:t>
                  </a:r>
                  <a:r>
                    <a:rPr lang="en-US" sz="2400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b.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75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457200" indent="-457200">
                    <a:lnSpc>
                      <a:spcPts val="4700"/>
                    </a:lnSpc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1257300" algn="l"/>
                    </a:tabLs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1">
                    <a:lnSpc>
                      <a:spcPts val="4700"/>
                    </a:lnSpc>
                    <a:buClr>
                      <a:srgbClr val="C00000"/>
                    </a:buClr>
                    <a:tabLst>
                      <a:tab pos="1257300" algn="l"/>
                    </a:tabLst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457200" indent="-457200">
                    <a:lnSpc>
                      <a:spcPts val="4700"/>
                    </a:lnSpc>
                    <a:buClr>
                      <a:srgbClr val="C00000"/>
                    </a:buClr>
                    <a:buFont typeface="+mj-lt"/>
                    <a:buAutoNum type="alphaLcPeriod"/>
                    <a:tabLst>
                      <a:tab pos="1257300" algn="l"/>
                    </a:tabLst>
                  </a:pP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75</m:t>
                          </m:r>
                        </m:e>
                      </m:rad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5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75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50164" y="6644599"/>
                  <a:ext cx="8125612" cy="37061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  <a:effectLst>
                  <a:outerShdw blurRad="1651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Pentagon 9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 4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16016" y="5589240"/>
            <a:ext cx="3960440" cy="830997"/>
            <a:chOff x="1412087" y="5681258"/>
            <a:chExt cx="3960440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2204175" y="5681258"/>
              <a:ext cx="3168352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Simplify the fraction before </a:t>
              </a:r>
              <a:r>
                <a:rPr lang="en-US" sz="2400" dirty="0" err="1" smtClean="0"/>
                <a:t>rationalising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  <p:cxnSp>
          <p:nvCxnSpPr>
            <p:cNvPr id="13" name="Straight Connector 12"/>
            <p:cNvCxnSpPr>
              <a:stCxn id="12" idx="1"/>
            </p:cNvCxnSpPr>
            <p:nvPr/>
          </p:nvCxnSpPr>
          <p:spPr>
            <a:xfrm flipH="1" flipV="1">
              <a:off x="1412087" y="6072476"/>
              <a:ext cx="792088" cy="24281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411760" y="2924944"/>
            <a:ext cx="6192688" cy="1811330"/>
            <a:chOff x="2411760" y="-1762834"/>
            <a:chExt cx="6192688" cy="1811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32040" y="-1762834"/>
                  <a:ext cx="3672408" cy="181133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Multiplying by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400" dirty="0"/>
                    <a:t> is the same as </a:t>
                  </a:r>
                  <a:r>
                    <a:rPr lang="en-US" sz="2400" dirty="0" smtClean="0"/>
                    <a:t>multiplying by </a:t>
                  </a:r>
                  <a:r>
                    <a:rPr lang="en-US" sz="2400" dirty="0"/>
                    <a:t>1, so this does not change the value.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-1762834"/>
                  <a:ext cx="3672408" cy="1811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142" r="-2801" b="-5960"/>
                  </a:stretch>
                </a:blipFill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>
              <a:stCxn id="20" idx="1"/>
            </p:cNvCxnSpPr>
            <p:nvPr/>
          </p:nvCxnSpPr>
          <p:spPr>
            <a:xfrm flipH="1">
              <a:off x="2411760" y="-857169"/>
              <a:ext cx="2520280" cy="50130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671900" y="4869160"/>
            <a:ext cx="4932549" cy="633088"/>
            <a:chOff x="3666895" y="1919396"/>
            <a:chExt cx="4932549" cy="6330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927036" y="1919396"/>
                  <a:ext cx="3672408" cy="50020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First simplify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75</m:t>
                          </m:r>
                        </m:e>
                      </m:rad>
                    </m:oMath>
                  </a14:m>
                  <a:r>
                    <a:rPr lang="en-US" sz="2400" dirty="0" smtClean="0"/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7036" y="1919396"/>
                  <a:ext cx="3672408" cy="50020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142" b="-22989"/>
                  </a:stretch>
                </a:blipFill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>
              <a:stCxn id="24" idx="1"/>
            </p:cNvCxnSpPr>
            <p:nvPr/>
          </p:nvCxnSpPr>
          <p:spPr>
            <a:xfrm flipH="1">
              <a:off x="3666895" y="2169497"/>
              <a:ext cx="1260141" cy="382987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66289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18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2040"/>
                <a:ext cx="5256584" cy="5511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15"/>
                  <a:tabLst>
                    <a:tab pos="971550" algn="l"/>
                    <a:tab pos="2743200" algn="l"/>
                  </a:tabLst>
                </a:pP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Rationalise</a:t>
                </a: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denominators. Simplify your answers if possible</a:t>
                </a: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971550" lvl="4" indent="-514350">
                  <a:lnSpc>
                    <a:spcPts val="5200"/>
                  </a:lnSpc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114550" algn="l"/>
                    <a:tab pos="348615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7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7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7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7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27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7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7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7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7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27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7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7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7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7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sz="227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514350">
                  <a:lnSpc>
                    <a:spcPts val="5200"/>
                  </a:lnSpc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971550" algn="l"/>
                    <a:tab pos="2114550" algn="l"/>
                    <a:tab pos="348615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7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7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7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7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27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7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7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7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7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27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7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7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7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7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e>
                        </m:rad>
                      </m:den>
                    </m:f>
                  </m:oMath>
                </a14:m>
                <a:endParaRPr lang="en-US" sz="227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514350">
                  <a:lnSpc>
                    <a:spcPts val="5200"/>
                  </a:lnSpc>
                  <a:buClr>
                    <a:srgbClr val="C00000"/>
                  </a:buClr>
                  <a:buFont typeface="+mj-lt"/>
                  <a:buAutoNum type="alphaLcPeriod" startAt="7"/>
                  <a:tabLst>
                    <a:tab pos="971550" algn="l"/>
                    <a:tab pos="2114550" algn="l"/>
                    <a:tab pos="348615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7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7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7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7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27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h.</a:t>
                </a: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7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7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7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7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den>
                    </m:f>
                  </m:oMath>
                </a14:m>
                <a:endParaRPr lang="en-US" sz="227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15"/>
                  <a:tabLst>
                    <a:tab pos="971550" algn="l"/>
                    <a:tab pos="2743200" algn="l"/>
                  </a:tabLst>
                </a:pPr>
                <a:r>
                  <a:rPr lang="en-US" sz="227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Reasoning / </a:t>
                </a:r>
                <a:r>
                  <a:rPr lang="en-US" sz="227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Problem-solving </a:t>
                </a:r>
                <a:br>
                  <a:rPr lang="en-US" sz="227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Ben </a:t>
                </a: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types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7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7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7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7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 into his calculator. His display shows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7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7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7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27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971550" lvl="4" indent="-461963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743200" algn="l"/>
                  </a:tabLst>
                </a:pP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Show </a:t>
                </a: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7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7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7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7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7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7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7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27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27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4" indent="-461963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743200" algn="l"/>
                  </a:tabLst>
                </a:pP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</a:t>
                </a: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your calculator to check your answers from </a:t>
                </a:r>
                <a:r>
                  <a:rPr lang="en-US" sz="227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Q14</a:t>
                </a: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2040"/>
                <a:ext cx="5256584" cy="5511637"/>
              </a:xfrm>
              <a:prstGeom prst="rect">
                <a:avLst/>
              </a:prstGeom>
              <a:blipFill rotWithShape="0">
                <a:blip r:embed="rId4"/>
                <a:stretch>
                  <a:fillRect l="-1390" t="-664" r="-1506" b="-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1.7 - Surds</a:t>
            </a:r>
            <a:endParaRPr lang="en-GB" sz="4000" b="1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20716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704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19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2040"/>
                <a:ext cx="7808554" cy="4402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17"/>
                  <a:tabLst>
                    <a:tab pos="971550" algn="l"/>
                    <a:tab pos="2743200" algn="l"/>
                  </a:tabLst>
                </a:pP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area of a rectangle is 20 cm</a:t>
                </a:r>
                <a:r>
                  <a:rPr lang="en-US" sz="227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 of one side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7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7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cm.</a:t>
                </a:r>
                <a:b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</a:t>
                </a: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out the length of the other side. Give your answer as a surd in its simplest form.</a:t>
                </a:r>
              </a:p>
              <a:p>
                <a:pPr marL="514350" lvl="3" indent="-514350">
                  <a:buClr>
                    <a:srgbClr val="C00000"/>
                  </a:buClr>
                  <a:buFont typeface="+mj-lt"/>
                  <a:buAutoNum type="arabicPeriod" startAt="17"/>
                  <a:tabLst>
                    <a:tab pos="971550" algn="l"/>
                    <a:tab pos="2743200" algn="l"/>
                  </a:tabLst>
                </a:pPr>
                <a:r>
                  <a:rPr lang="en-US" sz="22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</a:t>
                </a: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out the area of these shapes.</a:t>
                </a:r>
                <a:b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Give your answer as a surd in its simplest form.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2040"/>
                <a:ext cx="7808554" cy="4402231"/>
              </a:xfrm>
              <a:prstGeom prst="rect">
                <a:avLst/>
              </a:prstGeom>
              <a:blipFill rotWithShape="0">
                <a:blip r:embed="rId4"/>
                <a:stretch>
                  <a:fillRect l="-937" t="-831" r="-1015" b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1.7 - Surds</a:t>
            </a:r>
            <a:endParaRPr lang="en-GB" sz="4000" b="1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64" y="1196752"/>
            <a:ext cx="720716" cy="705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61339" y="5694347"/>
            <a:ext cx="8529348" cy="83099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Q18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Multiply the numerators and denominators separately. Then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rationalise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denominator.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6545" y="3212976"/>
            <a:ext cx="3203927" cy="1878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3212976"/>
            <a:ext cx="1996855" cy="1878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125" y="3212976"/>
            <a:ext cx="2998285" cy="1878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8836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39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1.1 – Number Problems and Reasoning</a:t>
            </a:r>
            <a:endParaRPr lang="en-GB" sz="36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52565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indent="-566738">
              <a:buClr>
                <a:srgbClr val="C00000"/>
              </a:buClr>
              <a:buFont typeface="+mj-lt"/>
              <a:buAutoNum type="arabicPeriod" startAt="9"/>
              <a:tabLst>
                <a:tab pos="736600" algn="l"/>
                <a:tab pos="2981325" algn="l"/>
              </a:tabLst>
            </a:pPr>
            <a:r>
              <a:rPr lang="en-US" sz="2200" dirty="0"/>
              <a:t>Estimate </a:t>
            </a:r>
            <a:endParaRPr lang="en-US" sz="2200" dirty="0" smtClean="0"/>
          </a:p>
          <a:p>
            <a:pPr marL="1023938" lvl="1" indent="-457200">
              <a:buClr>
                <a:srgbClr val="C00000"/>
              </a:buClr>
              <a:buFont typeface="+mj-lt"/>
              <a:buAutoNum type="alphaLcPeriod"/>
              <a:tabLst>
                <a:tab pos="2981325" algn="l"/>
              </a:tabLst>
            </a:pPr>
            <a:r>
              <a:rPr lang="en-US" sz="2200" dirty="0" smtClean="0"/>
              <a:t>7.3 x 8.94 	</a:t>
            </a:r>
            <a:r>
              <a:rPr lang="en-US" sz="2200" dirty="0" smtClean="0">
                <a:solidFill>
                  <a:srgbClr val="C00000"/>
                </a:solidFill>
              </a:rPr>
              <a:t>b.</a:t>
            </a:r>
            <a:r>
              <a:rPr lang="en-US" sz="2200" dirty="0" smtClean="0"/>
              <a:t>  47 ÷ 2.1 </a:t>
            </a:r>
          </a:p>
          <a:p>
            <a:pPr marL="1023938" lvl="1" indent="-457200">
              <a:buClr>
                <a:srgbClr val="C00000"/>
              </a:buClr>
              <a:buFont typeface="+mj-lt"/>
              <a:buAutoNum type="alphaLcPeriod"/>
              <a:tabLst>
                <a:tab pos="2981325" algn="l"/>
              </a:tabLst>
            </a:pPr>
            <a:r>
              <a:rPr lang="en-US" sz="2200" dirty="0" smtClean="0"/>
              <a:t>5.2 + 4.9	</a:t>
            </a:r>
            <a:r>
              <a:rPr lang="en-US" sz="2200" dirty="0" smtClean="0">
                <a:solidFill>
                  <a:srgbClr val="C00000"/>
                </a:solidFill>
              </a:rPr>
              <a:t>d.</a:t>
            </a:r>
            <a:r>
              <a:rPr lang="en-US" sz="2200" dirty="0" smtClean="0"/>
              <a:t>  7.9 - 2.4</a:t>
            </a:r>
          </a:p>
          <a:p>
            <a:pPr marL="566738" indent="-566738">
              <a:buClr>
                <a:srgbClr val="C00000"/>
              </a:buClr>
              <a:buFont typeface="+mj-lt"/>
              <a:buAutoNum type="arabicPeriod" startAt="9"/>
              <a:tabLst>
                <a:tab pos="298132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positive and negative square roots of these numbers.</a:t>
            </a:r>
          </a:p>
          <a:p>
            <a:pPr marL="1152525" lvl="2" indent="-585788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98132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36 	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152525" lvl="2" indent="-585788">
              <a:buClr>
                <a:srgbClr val="C00000"/>
              </a:buClr>
              <a:buFont typeface="+mj-lt"/>
              <a:buAutoNum type="alphaLcPeriod" startAt="3"/>
              <a:tabLst>
                <a:tab pos="736600" algn="l"/>
                <a:tab pos="298132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64	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8" lvl="1" indent="-566738">
              <a:buClr>
                <a:srgbClr val="C00000"/>
              </a:buClr>
              <a:buFont typeface="+mj-lt"/>
              <a:buAutoNum type="arabicPeriod" startAt="11"/>
              <a:tabLst>
                <a:tab pos="298132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  <a:p>
            <a:pPr marL="1152525" lvl="2" indent="-585788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9 x 25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102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48</a:t>
            </a:r>
          </a:p>
          <a:p>
            <a:pPr marL="1152525" lvl="2" indent="-585788">
              <a:buClr>
                <a:srgbClr val="C00000"/>
              </a:buClr>
              <a:buFont typeface="+mj-lt"/>
              <a:buAutoNum type="alphaLcPeriod"/>
              <a:tabLst>
                <a:tab pos="736600" algn="l"/>
                <a:tab pos="2743200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182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99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27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6 + 27 x 4</a:t>
            </a:r>
          </a:p>
          <a:p>
            <a:pPr marL="566738" lvl="1" indent="-566738">
              <a:buClr>
                <a:srgbClr val="C00000"/>
              </a:buClr>
              <a:buFont typeface="+mj-lt"/>
              <a:buAutoNum type="arabicPeriod" startAt="11"/>
              <a:tabLst>
                <a:tab pos="298132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Copy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complete.</a:t>
            </a:r>
          </a:p>
          <a:p>
            <a:pPr marL="1023938" lvl="2" indent="-511175">
              <a:buClr>
                <a:srgbClr val="C00000"/>
              </a:buClr>
              <a:buFont typeface="+mj-lt"/>
              <a:buAutoNum type="alphaLcPeriod"/>
              <a:tabLst>
                <a:tab pos="2578100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 x 6=6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3 x 3 x 3 x 3=3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8" lvl="1" indent="-511175">
              <a:buClr>
                <a:srgbClr val="C00000"/>
              </a:buClr>
              <a:buFont typeface="+mj-lt"/>
              <a:buAutoNum type="arabicPeriod" startAt="11"/>
              <a:tabLst>
                <a:tab pos="2687638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Work out</a:t>
            </a:r>
          </a:p>
          <a:p>
            <a:pPr marL="1023938" lvl="2" indent="-511175">
              <a:buClr>
                <a:srgbClr val="C00000"/>
              </a:buClr>
              <a:buFont typeface="+mj-lt"/>
              <a:buAutoNum type="alphaLcPeriod"/>
              <a:tabLst>
                <a:tab pos="2687638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	b.  1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1023938" lvl="2" indent="-511175">
              <a:buClr>
                <a:srgbClr val="C00000"/>
              </a:buClr>
              <a:buFont typeface="+mj-lt"/>
              <a:buAutoNum type="alphaLcPeriod" startAt="4"/>
              <a:tabLst>
                <a:tab pos="2687638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	d.  2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770317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47673" y="1207237"/>
            <a:ext cx="6472799" cy="5318108"/>
            <a:chOff x="150164" y="6443268"/>
            <a:chExt cx="8125612" cy="4402481"/>
          </a:xfrm>
        </p:grpSpPr>
        <p:sp>
          <p:nvSpPr>
            <p:cNvPr id="8" name="Rectangle 7"/>
            <p:cNvSpPr/>
            <p:nvPr/>
          </p:nvSpPr>
          <p:spPr>
            <a:xfrm flipH="1">
              <a:off x="150164" y="6644599"/>
              <a:ext cx="8125612" cy="42011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Ins="91440" rtlCol="0" anchor="t" anchorCtr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>
              <a:off x="150164" y="6443268"/>
              <a:ext cx="2695390" cy="3403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 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25077" r="22438" b="5692"/>
          <a:stretch/>
        </p:blipFill>
        <p:spPr>
          <a:xfrm>
            <a:off x="2411760" y="1605282"/>
            <a:ext cx="6327343" cy="4848054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1 – Problem Solving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4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19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77966"/>
              </p:ext>
            </p:extLst>
          </p:nvPr>
        </p:nvGraphicFramePr>
        <p:xfrm>
          <a:off x="281044" y="1268760"/>
          <a:ext cx="1986700" cy="22860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986700"/>
              </a:tblGrid>
              <a:tr h="348256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US" sz="2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4825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pictures or lists to help you solve problems.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3003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20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2040"/>
            <a:ext cx="5256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3" indent="-400050">
              <a:buClr>
                <a:srgbClr val="C00000"/>
              </a:buClr>
              <a:buFont typeface="+mj-lt"/>
              <a:buAutoNum type="arabicPeriod"/>
              <a:tabLst>
                <a:tab pos="971550" algn="l"/>
                <a:tab pos="2743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20 chairs in a conference room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can put 4,5 or 6 chairs at a table,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4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different ways the room can be arranged so that all the chairs are used.</a:t>
            </a:r>
          </a:p>
          <a:p>
            <a:pPr marL="800100" lvl="4" indent="-400050">
              <a:buClr>
                <a:srgbClr val="C00000"/>
              </a:buClr>
              <a:buFont typeface="+mj-lt"/>
              <a:buAutoNum type="alphaLcPeriod"/>
              <a:tabLst>
                <a:tab pos="2743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 maximum number of tables required in the room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3" indent="-514350">
              <a:buClr>
                <a:srgbClr val="C00000"/>
              </a:buClr>
              <a:buFont typeface="+mj-lt"/>
              <a:buAutoNum type="arabicPeriod"/>
              <a:tabLst>
                <a:tab pos="971550" algn="l"/>
                <a:tab pos="2743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 park is 18 m wide and 31.5 m long. The council plans to enclose it with a fence, using a supporting post every 2.25 m. How many posts does the council need?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Problem Solving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251520" y="3819817"/>
            <a:ext cx="5246765" cy="40011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Draw a picture or use a list.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4307633"/>
            <a:ext cx="705543" cy="7055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H="1">
            <a:off x="251520" y="5889466"/>
            <a:ext cx="5246765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Draw a picture to help you see what you do to solve the problem.</a:t>
            </a:r>
          </a:p>
        </p:txBody>
      </p:sp>
    </p:spTree>
    <p:extLst>
      <p:ext uri="{BB962C8B-B14F-4D97-AF65-F5344CB8AC3E}">
        <p14:creationId xmlns:p14="http://schemas.microsoft.com/office/powerpoint/2010/main" val="39063893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20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2040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 startAt="3"/>
              <a:tabLst>
                <a:tab pos="971550" algn="l"/>
                <a:tab pos="2743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two plant stakes are placed end to end, their total length is 1.45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two stakes are placed side by side, one is 0.15 m longer than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other.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lengths are the stakes? Give your answer in cm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Problem Solving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261339" y="5027692"/>
            <a:ext cx="5246765" cy="1569660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picture to represent the first sentence. 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picture to represent the second sentence.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708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20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2040"/>
            <a:ext cx="52565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3" indent="-400050">
              <a:buClr>
                <a:srgbClr val="C00000"/>
              </a:buClr>
              <a:buFont typeface="+mj-lt"/>
              <a:buAutoNum type="arabicPeriod" startAt="4"/>
              <a:tabLst>
                <a:tab pos="971550" algn="l"/>
                <a:tab pos="274320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Finance In a canteen, a starter costs £0.80, a main costs £2.40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dessert costs £1.20.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friends bought lunch and paid £10 in total. They each had at least two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courses.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many starters, mains and desserts did they buy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3" indent="-400050">
              <a:buClr>
                <a:srgbClr val="C00000"/>
              </a:buClr>
              <a:buFont typeface="+mj-lt"/>
              <a:buAutoNum type="arabicPeriod" startAt="4"/>
              <a:tabLst>
                <a:tab pos="971550" algn="l"/>
                <a:tab pos="2743200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Finance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bicycle shop hires road bikes for £25 per day and tandems for £40 per day. One day a family pays £155. a Which type of bicycles did they hire? b How many people are in the family?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Problem Solving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243827" y="4077072"/>
            <a:ext cx="5246765" cy="430887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Find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that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to £10.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057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20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2040"/>
            <a:ext cx="525658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Clr>
                <a:srgbClr val="C00000"/>
              </a:buClr>
              <a:buFont typeface="+mj-lt"/>
              <a:buAutoNum type="arabicPeriod" startAt="6"/>
              <a:tabLst>
                <a:tab pos="971550" algn="l"/>
                <a:tab pos="2743200" algn="l"/>
              </a:tabLst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tour company offers three different walking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tours. The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landmark tour leaves every 15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minutes.</a:t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parks tour leaves every 20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minutes.</a:t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museum tour leaves every 45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minutes.</a:t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walking tours start at 9am. When do the landmark, parks and museum tours next leave at the same time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Clr>
                <a:srgbClr val="C00000"/>
              </a:buClr>
              <a:buFont typeface="+mj-lt"/>
              <a:buAutoNum type="arabicPeriod" startAt="6"/>
              <a:tabLst>
                <a:tab pos="971550" algn="l"/>
                <a:tab pos="2743200" algn="l"/>
              </a:tabLst>
            </a:pP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How can you solve Q6 without making a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list?</a:t>
            </a:r>
            <a:b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Does it matter how you solve a maths problem?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Problem Solving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 flipH="1">
            <a:off x="261339" y="4593322"/>
            <a:ext cx="5246765" cy="707886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Q6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List all the different times each tour leaves.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346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20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834946"/>
                <a:ext cx="5256584" cy="3851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3">
                  <a:buClr>
                    <a:srgbClr val="C00000"/>
                  </a:buClr>
                  <a:tabLst>
                    <a:tab pos="971550" algn="l"/>
                    <a:tab pos="2743200" algn="l"/>
                  </a:tabLst>
                </a:pPr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Calculations, factors and multiples</a:t>
                </a:r>
              </a:p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/>
                  <a:tabLst>
                    <a:tab pos="971550" algn="l"/>
                    <a:tab pos="27432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16.7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x 9.2 =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153.64</a:t>
                </a:r>
                <a:b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fact to work out the calculations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below.</a:t>
                </a:r>
                <a:b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Check your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using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an approximate calculation, 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571750" algn="l"/>
                    <a:tab pos="29718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167 x 9.2 	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1.5364 ÷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1.67</a:t>
                </a:r>
              </a:p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/>
                  <a:tabLst>
                    <a:tab pos="971550" algn="l"/>
                    <a:tab pos="2743200" algn="l"/>
                  </a:tabLst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Estimate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value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to the nearest tenth.</a:t>
                </a:r>
              </a:p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4"/>
                  <a:tabLst>
                    <a:tab pos="971550" algn="l"/>
                    <a:tab pos="2743200" algn="l"/>
                  </a:tabLst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Write 90 as a product of its prime factors in index form.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34946"/>
                <a:ext cx="5256584" cy="3851824"/>
              </a:xfrm>
              <a:prstGeom prst="rect">
                <a:avLst/>
              </a:prstGeom>
              <a:blipFill rotWithShape="0">
                <a:blip r:embed="rId4"/>
                <a:stretch>
                  <a:fillRect l="-1506" t="-949" b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err="1" smtClean="0"/>
              <a:t>Checkup</a:t>
            </a:r>
            <a:endParaRPr lang="en-GB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179512" y="1124744"/>
            <a:ext cx="532859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5720" rtlCol="0" anchor="t" anchorCtr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up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39284" y="5755903"/>
            <a:ext cx="520453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Check up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4221088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165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20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61352"/>
                <a:ext cx="5256584" cy="5489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3" indent="-342900">
                  <a:buClr>
                    <a:srgbClr val="C00000"/>
                  </a:buClr>
                  <a:buFont typeface="+mj-lt"/>
                  <a:buAutoNum type="arabicPeriod" startAt="3"/>
                  <a:tabLst>
                    <a:tab pos="971550" algn="l"/>
                    <a:tab pos="2743200" algn="l"/>
                  </a:tabLst>
                </a:pPr>
                <a:r>
                  <a:rPr lang="en-US" sz="198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198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Estimate</a:t>
                </a:r>
              </a:p>
              <a:p>
                <a:pPr marL="1314450" lvl="5" indent="-400050">
                  <a:buClr>
                    <a:srgbClr val="C00000"/>
                  </a:buClr>
                  <a:buFont typeface="+mj-lt"/>
                  <a:buAutoNum type="romanLcPeriod"/>
                  <a:tabLst>
                    <a:tab pos="971550" algn="l"/>
                    <a:tab pos="2743200" algn="l"/>
                  </a:tabLst>
                </a:pPr>
                <a:r>
                  <a:rPr lang="en-US" sz="198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98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98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65.1</m:t>
                        </m:r>
                      </m:e>
                    </m:rad>
                  </m:oMath>
                </a14:m>
                <a:r>
                  <a:rPr lang="en-US" sz="198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- 6.17) x 1.98</a:t>
                </a:r>
              </a:p>
              <a:p>
                <a:pPr marL="1314450" lvl="5" indent="-400050">
                  <a:lnSpc>
                    <a:spcPts val="6200"/>
                  </a:lnSpc>
                  <a:buClr>
                    <a:srgbClr val="C00000"/>
                  </a:buClr>
                  <a:buFont typeface="+mj-lt"/>
                  <a:buAutoNum type="romanLcPeriod"/>
                  <a:tabLst>
                    <a:tab pos="971550" algn="l"/>
                    <a:tab pos="2743200" algn="l"/>
                  </a:tabLst>
                </a:pPr>
                <a:r>
                  <a:rPr lang="en-US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65.1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6.43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6.84 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3.97</m:t>
                            </m:r>
                          </m:e>
                        </m:rad>
                      </m:den>
                    </m:f>
                  </m:oMath>
                </a14:m>
                <a:endParaRPr lang="en-US" sz="198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4" indent="-4000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971550" algn="l"/>
                    <a:tab pos="2743200" algn="l"/>
                  </a:tabLst>
                </a:pPr>
                <a:r>
                  <a:rPr lang="en-US" sz="1980" dirty="0">
                    <a:latin typeface="Arial" panose="020B0604020202020204" pitchFamily="34" charset="0"/>
                    <a:cs typeface="Arial" panose="020B0604020202020204" pitchFamily="34" charset="0"/>
                  </a:rPr>
                  <a:t>Use your calculator to work out each </a:t>
                </a:r>
                <a:r>
                  <a:rPr lang="en-US" sz="198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answer.</a:t>
                </a:r>
                <a:br>
                  <a:rPr lang="en-US" sz="198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98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Give </a:t>
                </a:r>
                <a:r>
                  <a:rPr lang="en-US" sz="1980" dirty="0">
                    <a:latin typeface="Arial" panose="020B0604020202020204" pitchFamily="34" charset="0"/>
                    <a:cs typeface="Arial" panose="020B0604020202020204" pitchFamily="34" charset="0"/>
                  </a:rPr>
                  <a:t>your answers correct to 1 decimal place</a:t>
                </a:r>
                <a:r>
                  <a:rPr lang="en-US" sz="198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lvl="3" indent="-34290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71550" algn="l"/>
                    <a:tab pos="2743200" algn="l"/>
                  </a:tabLst>
                </a:pPr>
                <a:r>
                  <a:rPr lang="en-US" sz="198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the highest common factor (HCF) and lowest common multiple (LCM) of 14 and 18.</a:t>
                </a:r>
              </a:p>
              <a:p>
                <a:pPr marL="342900" lvl="3" indent="-342900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71550" algn="l"/>
                    <a:tab pos="2743200" algn="l"/>
                  </a:tabLst>
                </a:pPr>
                <a:r>
                  <a:rPr lang="en-US" sz="198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1980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factor form, 2450 = 2 x 5</a:t>
                </a:r>
                <a:r>
                  <a:rPr lang="en-US" sz="198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980" dirty="0">
                    <a:latin typeface="Arial" panose="020B0604020202020204" pitchFamily="34" charset="0"/>
                    <a:cs typeface="Arial" panose="020B0604020202020204" pitchFamily="34" charset="0"/>
                  </a:rPr>
                  <a:t> x 7</a:t>
                </a:r>
                <a:r>
                  <a:rPr lang="en-US" sz="198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98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68 600 = 2</a:t>
                </a:r>
                <a:r>
                  <a:rPr lang="en-US" sz="198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980" dirty="0">
                    <a:latin typeface="Arial" panose="020B0604020202020204" pitchFamily="34" charset="0"/>
                    <a:cs typeface="Arial" panose="020B0604020202020204" pitchFamily="34" charset="0"/>
                  </a:rPr>
                  <a:t> x 5</a:t>
                </a:r>
                <a:r>
                  <a:rPr lang="en-US" sz="198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980" dirty="0">
                    <a:latin typeface="Arial" panose="020B0604020202020204" pitchFamily="34" charset="0"/>
                    <a:cs typeface="Arial" panose="020B0604020202020204" pitchFamily="34" charset="0"/>
                  </a:rPr>
                  <a:t> x 7</a:t>
                </a:r>
                <a:r>
                  <a:rPr lang="en-US" sz="198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98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800100" lvl="4" indent="-3429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198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en-US" sz="198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HCF of 2450 and 68600? Give your answer in prime factor form, </a:t>
                </a:r>
                <a:endParaRPr lang="en-US" sz="198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4" indent="-34290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198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en-US" sz="198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LCM of 2450 and 68600? Give your answer in prime factor form.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1352"/>
                <a:ext cx="5256584" cy="5489644"/>
              </a:xfrm>
              <a:prstGeom prst="rect">
                <a:avLst/>
              </a:prstGeom>
              <a:blipFill rotWithShape="0">
                <a:blip r:embed="rId4"/>
                <a:stretch>
                  <a:fillRect l="-927" t="-556" r="-2086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err="1" smtClean="0"/>
              <a:t>Checkup</a:t>
            </a:r>
            <a:endParaRPr lang="en-GB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4307633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093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61352"/>
                <a:ext cx="5256584" cy="5442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3">
                  <a:buClr>
                    <a:srgbClr val="C00000"/>
                  </a:buClr>
                  <a:tabLst>
                    <a:tab pos="971550" algn="l"/>
                    <a:tab pos="2743200" algn="l"/>
                  </a:tabLst>
                </a:pPr>
                <a:r>
                  <a:rPr lang="en-US" sz="23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Indices and surds</a:t>
                </a:r>
              </a:p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71550" algn="l"/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Copy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complete.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1000	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71550" algn="l"/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	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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71550" algn="l"/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out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3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3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  <m:r>
                              <a:rPr lang="en-US" sz="2300" i="0" baseline="30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3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−</m:t>
                            </m:r>
                            <m:r>
                              <a:rPr lang="en-US" sz="23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23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[(6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x 3]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71550" algn="l"/>
                    <a:tab pos="274320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81</m:t>
                            </m:r>
                          </m:e>
                        </m:rad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  <m:r>
                          <a:rPr lang="en-US" sz="2400" i="0" baseline="30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</m:oMath>
                </a14:m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3" indent="-457200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71550" algn="l"/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product as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a single power.</a:t>
                </a: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/>
                  <a:tabLst>
                    <a:tab pos="971550" algn="l"/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27 x 9 x 27</a:t>
                </a:r>
              </a:p>
              <a:p>
                <a:pPr marL="914400" lvl="4" indent="-457200">
                  <a:lnSpc>
                    <a:spcPts val="5400"/>
                  </a:lnSpc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71550" algn="l"/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÷ 5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3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23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3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3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3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16 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300" b="0" baseline="30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4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71550" algn="l"/>
                    <a:tab pos="2743200" algn="l"/>
                  </a:tabLst>
                </a:pP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(4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endParaRPr lang="en-US" sz="23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1352"/>
                <a:ext cx="5256584" cy="5442131"/>
              </a:xfrm>
              <a:prstGeom prst="rect">
                <a:avLst/>
              </a:prstGeom>
              <a:blipFill rotWithShape="0">
                <a:blip r:embed="rId4"/>
                <a:stretch>
                  <a:fillRect l="-1622" t="-897" b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err="1" smtClean="0"/>
              <a:t>Checkup</a:t>
            </a:r>
            <a:endParaRPr lang="en-GB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83297"/>
            <a:ext cx="705543" cy="705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4523657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618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43642"/>
                <a:ext cx="5256584" cy="5371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3">
                  <a:buClr>
                    <a:srgbClr val="C00000"/>
                  </a:buClr>
                  <a:tabLst>
                    <a:tab pos="971550" algn="l"/>
                    <a:tab pos="2743200" algn="l"/>
                  </a:tabLst>
                </a:pPr>
                <a:r>
                  <a:rPr lang="en-US" sz="3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Indices and surds</a:t>
                </a:r>
              </a:p>
              <a:p>
                <a:pPr marL="685800" lvl="3" indent="-685800"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971550" algn="l"/>
                    <a:tab pos="2743200" algn="l"/>
                  </a:tabLst>
                </a:pP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out</a:t>
                </a:r>
              </a:p>
              <a:p>
                <a:pPr marL="12001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2-4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25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  <a:endParaRPr lang="en-US" sz="3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4" indent="-514350">
                  <a:lnSpc>
                    <a:spcPts val="5900"/>
                  </a:lnSpc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743200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16</m:t>
                        </m:r>
                        <m:r>
                          <m:rPr>
                            <m:nor/>
                          </m:rPr>
                          <a:rPr lang="en-US" sz="3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3/4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16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-½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0" lvl="3" indent="-685800"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971550" algn="l"/>
                    <a:tab pos="2743200" algn="l"/>
                  </a:tabLst>
                </a:pP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Simplify</a:t>
                </a:r>
              </a:p>
              <a:p>
                <a:pPr marL="12001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:r>
                  <a:rPr lang="en-US" sz="30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54</m:t>
                        </m:r>
                      </m:e>
                    </m:rad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b. 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1000</m:t>
                        </m:r>
                      </m:e>
                    </m:rad>
                  </m:oMath>
                </a14:m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0" lvl="3" indent="-628650"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2743200" algn="l"/>
                  </a:tabLst>
                </a:pP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Rationalise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denominators. Simplify your answers if possible.</a:t>
                </a:r>
              </a:p>
              <a:p>
                <a:pPr marL="1200150" lvl="4" indent="-514350">
                  <a:buClr>
                    <a:srgbClr val="C00000"/>
                  </a:buClr>
                  <a:buFont typeface="+mj-lt"/>
                  <a:buAutoNum type="alphaLcPeriod"/>
                  <a:tabLst>
                    <a:tab pos="2743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e>
                        </m:rad>
                      </m:den>
                    </m:f>
                  </m:oMath>
                </a14:m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3642"/>
                <a:ext cx="5256584" cy="5371983"/>
              </a:xfrm>
              <a:prstGeom prst="rect">
                <a:avLst/>
              </a:prstGeom>
              <a:blipFill rotWithShape="0">
                <a:blip r:embed="rId4"/>
                <a:stretch>
                  <a:fillRect l="-2665" t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err="1" smtClean="0"/>
              <a:t>Checkup</a:t>
            </a:r>
            <a:endParaRPr lang="en-GB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4" y="1283297"/>
            <a:ext cx="720716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571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651030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Page 21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642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3" indent="-685800">
              <a:buClr>
                <a:srgbClr val="C00000"/>
              </a:buClr>
              <a:tabLst>
                <a:tab pos="971550" algn="l"/>
                <a:tab pos="291465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form</a:t>
            </a:r>
          </a:p>
          <a:p>
            <a:pPr marL="628650" lvl="3" indent="-628650">
              <a:buClr>
                <a:srgbClr val="C00000"/>
              </a:buClr>
              <a:buFont typeface="+mj-lt"/>
              <a:buAutoNum type="arabicPeriod" startAt="13"/>
              <a:tabLst>
                <a:tab pos="971550" algn="l"/>
                <a:tab pos="291465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Write these numbers in standard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form,</a:t>
            </a:r>
          </a:p>
          <a:p>
            <a:pPr marL="1028700" lvl="4" indent="-457200">
              <a:buClr>
                <a:srgbClr val="C00000"/>
              </a:buClr>
              <a:buFont typeface="+mj-lt"/>
              <a:buAutoNum type="alphaLcPeriod"/>
              <a:tabLst>
                <a:tab pos="291465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32 040 000 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0.0007</a:t>
            </a:r>
          </a:p>
          <a:p>
            <a:pPr marL="571500" lvl="3" indent="-571500">
              <a:buClr>
                <a:srgbClr val="C00000"/>
              </a:buClr>
              <a:buFont typeface="+mj-lt"/>
              <a:buAutoNum type="arabicPeriod" startAt="13"/>
              <a:tabLst>
                <a:tab pos="971550" algn="l"/>
                <a:tab pos="291465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as ordinary numbers.</a:t>
            </a:r>
          </a:p>
          <a:p>
            <a:pPr marL="10287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5.6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1.09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3" indent="-628650">
              <a:buClr>
                <a:srgbClr val="C00000"/>
              </a:buClr>
              <a:buFont typeface="+mj-lt"/>
              <a:buAutoNum type="arabicPeriod" startAt="13"/>
              <a:tabLst>
                <a:tab pos="971550" algn="l"/>
                <a:tab pos="291465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out these. Give your answers in standard form.</a:t>
            </a:r>
          </a:p>
          <a:p>
            <a:pPr marL="10287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x (9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÷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(6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4" indent="-457200">
              <a:buClr>
                <a:srgbClr val="C00000"/>
              </a:buClr>
              <a:buFont typeface="+mj-lt"/>
              <a:buAutoNum type="alphaLcPeriod"/>
              <a:tabLst>
                <a:tab pos="971550" algn="l"/>
                <a:tab pos="291465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÷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(6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 – </a:t>
            </a:r>
            <a:r>
              <a:rPr lang="en-GB" dirty="0" err="1" smtClean="0"/>
              <a:t>Checkup</a:t>
            </a: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1268760"/>
            <a:ext cx="705543" cy="705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46" y="4293096"/>
            <a:ext cx="705543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530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6DD945F-B7B0-4691-A0D0-E2EAD6DA23B3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90833</TotalTime>
  <Words>6098</Words>
  <Application>Microsoft Office PowerPoint</Application>
  <PresentationFormat>On-screen Show (4:3)</PresentationFormat>
  <Paragraphs>1574</Paragraphs>
  <Slides>136</Slides>
  <Notes>136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49" baseType="lpstr">
      <vt:lpstr>Arial</vt:lpstr>
      <vt:lpstr>Arial</vt:lpstr>
      <vt:lpstr>Calibri</vt:lpstr>
      <vt:lpstr>Cambria Math</vt:lpstr>
      <vt:lpstr>Comic Sans MS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Enderoth</vt:lpstr>
      <vt:lpstr>PowerPoint Presentation</vt:lpstr>
      <vt:lpstr>Contents</vt:lpstr>
      <vt:lpstr>Contents</vt:lpstr>
      <vt:lpstr>Contents</vt:lpstr>
      <vt:lpstr>Contents</vt:lpstr>
      <vt:lpstr>1.1 – Number Problems and Reasoning</vt:lpstr>
      <vt:lpstr>1.1 – Number Problems and Reasoning</vt:lpstr>
      <vt:lpstr>1.1 – Number Problems and Reasoning</vt:lpstr>
      <vt:lpstr>1.1 – Number Problems and Reasoning</vt:lpstr>
      <vt:lpstr>1.1 – Number Problems and Reasoning</vt:lpstr>
      <vt:lpstr>1.1 – Number Problems and Reasoning</vt:lpstr>
      <vt:lpstr>1.1 – Number Problems and Reasoning</vt:lpstr>
      <vt:lpstr>1.1 – Number Problems and Reasoning</vt:lpstr>
      <vt:lpstr>1.1 – Number Problems and Reasoning</vt:lpstr>
      <vt:lpstr>1.1 – Number Problems and Reasoning</vt:lpstr>
      <vt:lpstr>1.1 – Number Problems and Reasoning</vt:lpstr>
      <vt:lpstr>1.1 – Number Problems and Reasoning</vt:lpstr>
      <vt:lpstr>1.2 – Place Value and Estimating</vt:lpstr>
      <vt:lpstr>1.2 – Place Value and Estimating</vt:lpstr>
      <vt:lpstr>1.2 – Place Value and Estimating</vt:lpstr>
      <vt:lpstr>1.2 – Place Value and Estimating</vt:lpstr>
      <vt:lpstr>1.2 – Place Value and Estimating</vt:lpstr>
      <vt:lpstr>1.2 – Place Value and Estimating</vt:lpstr>
      <vt:lpstr>1.2 – Place Value and Estimating</vt:lpstr>
      <vt:lpstr>1.2 – Place Value and Estimating</vt:lpstr>
      <vt:lpstr>1.2 – Place Value and Estimating</vt:lpstr>
      <vt:lpstr>1.2 – Place Value and Estimating</vt:lpstr>
      <vt:lpstr>1.2 – Place Value and Estimating</vt:lpstr>
      <vt:lpstr>1.3 – HCF and LCM</vt:lpstr>
      <vt:lpstr>1.3 – HCF and LCM</vt:lpstr>
      <vt:lpstr>1.3 – HCF and LCM</vt:lpstr>
      <vt:lpstr>1.3 – HCF and LCM</vt:lpstr>
      <vt:lpstr>1.3 – HCF and LCM</vt:lpstr>
      <vt:lpstr>1.3 – HCF and LCM</vt:lpstr>
      <vt:lpstr>1.3 – HCF and LCM</vt:lpstr>
      <vt:lpstr>1.3 – HCF and LCM</vt:lpstr>
      <vt:lpstr>1.3 – HCF and LCM</vt:lpstr>
      <vt:lpstr>1.3 – HCF and LCM</vt:lpstr>
      <vt:lpstr>1.3 – HCF and LCM</vt:lpstr>
      <vt:lpstr>1.3 – HCF and LCM</vt:lpstr>
      <vt:lpstr>1.3 – HCF and LCM</vt:lpstr>
      <vt:lpstr>1.3 – HCF and LCM</vt:lpstr>
      <vt:lpstr>1.4 – Calculating With Powers (Indices)</vt:lpstr>
      <vt:lpstr>1.4 – Calculating With Powers (Indices)</vt:lpstr>
      <vt:lpstr>1.4 – Calculating With Powers (Indices)</vt:lpstr>
      <vt:lpstr>1.4 – Calculating With Powers (Indices)</vt:lpstr>
      <vt:lpstr>1.4 – Calculating With Powers (Indices)</vt:lpstr>
      <vt:lpstr>1.4 – Calculating With Powers (Indices)</vt:lpstr>
      <vt:lpstr>1.4 – Calculating With Powers (Indices)</vt:lpstr>
      <vt:lpstr>1.4 – Calculating With Powers (Indices)</vt:lpstr>
      <vt:lpstr>1.4 – Calculating With Powers (Indices)</vt:lpstr>
      <vt:lpstr>1.4 – Calculating With Powers (Indices)</vt:lpstr>
      <vt:lpstr>1.4 – Calculating With Powers (Indices)</vt:lpstr>
      <vt:lpstr>1.4 – Calculating With Powers (Indices)</vt:lpstr>
      <vt:lpstr>1.5 – Zero, Negative and Fractional Indices</vt:lpstr>
      <vt:lpstr>1.5 – Zero, Negative and Fractional Indices</vt:lpstr>
      <vt:lpstr>1.5 – Zero, Negative and Fractional Indices</vt:lpstr>
      <vt:lpstr>1.5 – Zero, Negative and Fractional Indices</vt:lpstr>
      <vt:lpstr>1.5 – Zero, Negative and Fractional Indices</vt:lpstr>
      <vt:lpstr>1.5 – Zero, Negative and Fractional Indices</vt:lpstr>
      <vt:lpstr>1.5 – Zero, Negative and Fractional Indices</vt:lpstr>
      <vt:lpstr>1.5 – Zero, Negative and Fractional Indices</vt:lpstr>
      <vt:lpstr>1.5 – Zero, Negative and Fractional Indices</vt:lpstr>
      <vt:lpstr>1.5 – Zero, Negative and Fractional Indices</vt:lpstr>
      <vt:lpstr>1.5 – Zero, Negative and Fractional Indices</vt:lpstr>
      <vt:lpstr>1.5 – Zero, Negative and Fractional Indices</vt:lpstr>
      <vt:lpstr>1.6 – Powers of 10 and Standard Form</vt:lpstr>
      <vt:lpstr>1.6 – Powers of 10 and Standard Form</vt:lpstr>
      <vt:lpstr>1.6 – Powers of 10 and Standard Form</vt:lpstr>
      <vt:lpstr>1.6 – Powers of 10 and Standard Form</vt:lpstr>
      <vt:lpstr>1.6 – Powers of 10 and Standard Form</vt:lpstr>
      <vt:lpstr>1.6 – Powers of 10 and Standard Form</vt:lpstr>
      <vt:lpstr>1.6 – Powers of 10 and Standard Form</vt:lpstr>
      <vt:lpstr>1.6 – Powers of 10 and Standard Form</vt:lpstr>
      <vt:lpstr>1.6 – Powers of 10 and Standard Form</vt:lpstr>
      <vt:lpstr>1.6 – Powers of 10 and Standard Form</vt:lpstr>
      <vt:lpstr>1.6 – Powers of 10 and Standard Form</vt:lpstr>
      <vt:lpstr>1.6 – Powers of 10 and Standard Form</vt:lpstr>
      <vt:lpstr>1.7 - Surds</vt:lpstr>
      <vt:lpstr>1.7 - Surds</vt:lpstr>
      <vt:lpstr>1.7 - Surds</vt:lpstr>
      <vt:lpstr>1.7 - Surds</vt:lpstr>
      <vt:lpstr>1.7 - Surds</vt:lpstr>
      <vt:lpstr>1.7 - Surds</vt:lpstr>
      <vt:lpstr>1.7 - Surds</vt:lpstr>
      <vt:lpstr>1.7 - Surds</vt:lpstr>
      <vt:lpstr>1.7 - Surds</vt:lpstr>
      <vt:lpstr>1.7 - Surds</vt:lpstr>
      <vt:lpstr>1.7 - Surds</vt:lpstr>
      <vt:lpstr>1 – Problem Solving</vt:lpstr>
      <vt:lpstr>1 – Problem Solving</vt:lpstr>
      <vt:lpstr>1 – Problem Solving</vt:lpstr>
      <vt:lpstr>1 – Problem Solving</vt:lpstr>
      <vt:lpstr>1 – Problem Solving</vt:lpstr>
      <vt:lpstr>1 – Checkup</vt:lpstr>
      <vt:lpstr>1 – Checkup</vt:lpstr>
      <vt:lpstr>1 – Checkup</vt:lpstr>
      <vt:lpstr>1 – Checkup</vt:lpstr>
      <vt:lpstr>1 – Checkup</vt:lpstr>
      <vt:lpstr>1 – Checkup</vt:lpstr>
      <vt:lpstr>1 – Challenge</vt:lpstr>
      <vt:lpstr>1 – Strengthen</vt:lpstr>
      <vt:lpstr>1 – Strengthen</vt:lpstr>
      <vt:lpstr>1 – Strengthen</vt:lpstr>
      <vt:lpstr>1 – Strengthen</vt:lpstr>
      <vt:lpstr>1 – Strengthen</vt:lpstr>
      <vt:lpstr>1 – Strengthen</vt:lpstr>
      <vt:lpstr>1 – Strengthen</vt:lpstr>
      <vt:lpstr>1 – Strengthen</vt:lpstr>
      <vt:lpstr>1 – Strengthen</vt:lpstr>
      <vt:lpstr>1 – Strengthen</vt:lpstr>
      <vt:lpstr>1 – Strengthen</vt:lpstr>
      <vt:lpstr>1 – Strengthen</vt:lpstr>
      <vt:lpstr>1 – Strengthen</vt:lpstr>
      <vt:lpstr>1 – Strengthen</vt:lpstr>
      <vt:lpstr>1 – Strengthen</vt:lpstr>
      <vt:lpstr>1 – Strengthen</vt:lpstr>
      <vt:lpstr>1 – Strengthen</vt:lpstr>
      <vt:lpstr>1 – Extend</vt:lpstr>
      <vt:lpstr>1 – Extend</vt:lpstr>
      <vt:lpstr>1 – Extend</vt:lpstr>
      <vt:lpstr>1 – Extend</vt:lpstr>
      <vt:lpstr>1 – Extend</vt:lpstr>
      <vt:lpstr>1 – Extend</vt:lpstr>
      <vt:lpstr>1 – Extend</vt:lpstr>
      <vt:lpstr>1 – Extend</vt:lpstr>
      <vt:lpstr>1 – Extend</vt:lpstr>
      <vt:lpstr>1 – Extend</vt:lpstr>
      <vt:lpstr>1 – Knowledge Check</vt:lpstr>
      <vt:lpstr>1 – Knowledge Check</vt:lpstr>
      <vt:lpstr>1 – Unit Test</vt:lpstr>
      <vt:lpstr>1 – Unit Test</vt:lpstr>
      <vt:lpstr>1 – Unit Test</vt:lpstr>
      <vt:lpstr>1 – Unit Test</vt:lpstr>
      <vt:lpstr>1 – Unit Test</vt:lpstr>
      <vt:lpstr>1 – Unit Test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07 - Mathematics - Unit 1-4</dc:title>
  <dc:subject>Travel and Tourism</dc:subject>
  <dc:creator>Enderoth</dc:creator>
  <cp:keywords>2</cp:keywords>
  <cp:lastModifiedBy>Enderoth</cp:lastModifiedBy>
  <cp:revision>2810</cp:revision>
  <cp:lastPrinted>2014-01-22T18:25:48Z</cp:lastPrinted>
  <dcterms:created xsi:type="dcterms:W3CDTF">2008-03-12T11:01:44Z</dcterms:created>
  <dcterms:modified xsi:type="dcterms:W3CDTF">2018-06-25T05:17:48Z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